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7FE4E074_8D730A2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5706098" r:id="rId5"/>
    <p:sldId id="2145706099" r:id="rId6"/>
    <p:sldId id="21457061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0DFF86-C39C-C9AD-E0B5-2FC8584425BD}" name="Anne MacLaurin" initials="AM" userId="S::Anne.MacLaurin@hec-esc.ca::09823825-f5ae-4dd5-ba5c-7db7b1cd3a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7968D-10DB-E6DB-FE85-B107CCADD5E8}" v="5" dt="2025-09-02T17:46:39.634"/>
    <p1510:client id="{B3E03EA4-16F6-7B50-5A29-6CA397C98094}" v="1" dt="2025-09-02T17:19:07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acLaurin" userId="09823825-f5ae-4dd5-ba5c-7db7b1cd3a75" providerId="ADAL" clId="{C974C7F9-3AAA-468D-8CE6-8D32B80233B8}"/>
    <pc:docChg chg="modSld">
      <pc:chgData name="Anne MacLaurin" userId="09823825-f5ae-4dd5-ba5c-7db7b1cd3a75" providerId="ADAL" clId="{C974C7F9-3AAA-468D-8CE6-8D32B80233B8}" dt="2025-03-26T18:43:23.111" v="42" actId="20577"/>
      <pc:docMkLst>
        <pc:docMk/>
      </pc:docMkLst>
      <pc:sldChg chg="modSp mod">
        <pc:chgData name="Anne MacLaurin" userId="09823825-f5ae-4dd5-ba5c-7db7b1cd3a75" providerId="ADAL" clId="{C974C7F9-3AAA-468D-8CE6-8D32B80233B8}" dt="2025-03-26T18:43:23.111" v="42" actId="20577"/>
        <pc:sldMkLst>
          <pc:docMk/>
          <pc:sldMk cId="1858438863" sldId="2145706099"/>
        </pc:sldMkLst>
      </pc:sldChg>
    </pc:docChg>
  </pc:docChgLst>
  <pc:docChgLst>
    <pc:chgData name="Maude Phaneuf" userId="S::maude.phaneuf@hec-esc.ca::41c9f890-0a90-4d4f-868c-5b98904777e6" providerId="AD" clId="Web-{8437968D-10DB-E6DB-FE85-B107CCADD5E8}"/>
    <pc:docChg chg="modSld">
      <pc:chgData name="Maude Phaneuf" userId="S::maude.phaneuf@hec-esc.ca::41c9f890-0a90-4d4f-868c-5b98904777e6" providerId="AD" clId="Web-{8437968D-10DB-E6DB-FE85-B107CCADD5E8}" dt="2025-09-02T17:46:39.634" v="3" actId="20577"/>
      <pc:docMkLst>
        <pc:docMk/>
      </pc:docMkLst>
      <pc:sldChg chg="modSp">
        <pc:chgData name="Maude Phaneuf" userId="S::maude.phaneuf@hec-esc.ca::41c9f890-0a90-4d4f-868c-5b98904777e6" providerId="AD" clId="Web-{8437968D-10DB-E6DB-FE85-B107CCADD5E8}" dt="2025-09-02T17:46:25.758" v="2" actId="20577"/>
        <pc:sldMkLst>
          <pc:docMk/>
          <pc:sldMk cId="1858438863" sldId="2145706099"/>
        </pc:sldMkLst>
        <pc:spChg chg="mod">
          <ac:chgData name="Maude Phaneuf" userId="S::maude.phaneuf@hec-esc.ca::41c9f890-0a90-4d4f-868c-5b98904777e6" providerId="AD" clId="Web-{8437968D-10DB-E6DB-FE85-B107CCADD5E8}" dt="2025-09-02T17:46:25.758" v="2" actId="20577"/>
          <ac:spMkLst>
            <pc:docMk/>
            <pc:sldMk cId="1858438863" sldId="2145706099"/>
            <ac:spMk id="9" creationId="{E25A18F0-A96E-1AF8-447F-A4C048BE8163}"/>
          </ac:spMkLst>
        </pc:spChg>
      </pc:sldChg>
      <pc:sldChg chg="modSp">
        <pc:chgData name="Maude Phaneuf" userId="S::maude.phaneuf@hec-esc.ca::41c9f890-0a90-4d4f-868c-5b98904777e6" providerId="AD" clId="Web-{8437968D-10DB-E6DB-FE85-B107CCADD5E8}" dt="2025-09-02T17:46:39.634" v="3" actId="20577"/>
        <pc:sldMkLst>
          <pc:docMk/>
          <pc:sldMk cId="148320418" sldId="2145706100"/>
        </pc:sldMkLst>
        <pc:spChg chg="mod">
          <ac:chgData name="Maude Phaneuf" userId="S::maude.phaneuf@hec-esc.ca::41c9f890-0a90-4d4f-868c-5b98904777e6" providerId="AD" clId="Web-{8437968D-10DB-E6DB-FE85-B107CCADD5E8}" dt="2025-09-02T17:46:39.634" v="3" actId="20577"/>
          <ac:spMkLst>
            <pc:docMk/>
            <pc:sldMk cId="148320418" sldId="2145706100"/>
            <ac:spMk id="7" creationId="{33C9D581-DC54-7531-D5A1-93D8A441415C}"/>
          </ac:spMkLst>
        </pc:spChg>
      </pc:sldChg>
    </pc:docChg>
  </pc:docChgLst>
</pc:chgInfo>
</file>

<file path=ppt/comments/modernComment_7FE4E074_8D730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8D16D4-B1C7-4DBC-A895-E93570E4BCC3}" authorId="{E40DFF86-C39C-C9AD-E0B5-2FC8584425BD}" created="2025-03-26T16:08:15.4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8320418" sldId="2145706100"/>
      <ac:spMk id="7" creationId="{33C9D581-DC54-7531-D5A1-93D8A441415C}"/>
      <ac:txMk cp="72" len="31">
        <ac:context len="104" hash="3518163321"/>
      </ac:txMk>
    </ac:txMkLst>
    <p188:pos x="9555178" y="881729"/>
    <p188:txBody>
      <a:bodyPr/>
      <a:lstStyle/>
      <a:p>
        <a:r>
          <a:rPr lang="en-CA"/>
          <a:t>Add to French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508BA-072A-41C7-A093-1BFE9865331B}" type="datetimeFigureOut">
              <a:rPr lang="en-CA" smtClean="0"/>
              <a:t>2025-09-02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FAED-9B84-4968-BFFC-74F400028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8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1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The intended audience for this slide is leaders and providers</a:t>
            </a:r>
          </a:p>
          <a:p>
            <a:endParaRPr lang="en-US" sz="18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help us along, here are some conversation starters that we can use when talking to our colleagues about safety.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4B198-1CCF-724B-908F-5F66E990C5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4B198-1CCF-724B-908F-5F66E990C5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4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The intended audience for this slide is</a:t>
            </a:r>
            <a:r>
              <a:rPr lang="en-US" b="0" i="1"/>
              <a:t> patients/residents/clients and care partners</a:t>
            </a:r>
          </a:p>
          <a:p>
            <a:endParaRPr lang="en-US"/>
          </a:p>
          <a:p>
            <a:r>
              <a:rPr lang="en-US"/>
              <a:t>To help support you, here are conversation starters to help you talk to your healthcare providers about the safety of your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4B198-1CCF-724B-908F-5F66E990C5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47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ACE4-C272-465E-8D5F-E7F16722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6025"/>
            <a:ext cx="8607425" cy="207645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EB1E-DA05-4D3D-BEAE-C55037ED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5350"/>
            <a:ext cx="8607425" cy="1384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14A34-A252-40C8-87C2-1A383D51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4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Layou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484E1-642A-4BF3-9E06-D68015D80B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04DCD-A452-4954-B52C-0DCFC8E8BD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5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Layou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735E4F-D0CA-409F-9865-A87B8BD6D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3770" y="1638300"/>
            <a:ext cx="9275861" cy="52197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04DCD-A452-4954-B52C-0DCFC8E8BD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4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7555-6837-CD41-8818-17C352AAA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703" y="943430"/>
            <a:ext cx="8336350" cy="1016000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660E3-CBBE-8144-8335-7BAB5C291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703" y="2289778"/>
            <a:ext cx="8336350" cy="1655762"/>
          </a:xfrm>
        </p:spPr>
        <p:txBody>
          <a:bodyPr/>
          <a:lstStyle>
            <a:lvl1pPr marL="0" indent="0" algn="l">
              <a:buNone/>
              <a:defRPr sz="2400" kern="20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B6F66-0A57-4574-BFFD-7256E3BF11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00EBA-4156-49E0-9259-2C70AF376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28"/>
          <a:stretch/>
        </p:blipFill>
        <p:spPr>
          <a:xfrm>
            <a:off x="2" y="0"/>
            <a:ext cx="12191998" cy="5950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ED866-9FD9-4FB0-8C01-B6C8EDA2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10F9-3B27-447C-834F-A07ADC66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04DCD-A452-4954-B52C-0DCFC8E8BD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4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8D3FA6-1374-4DCF-86F7-BC009D652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30" r="50000"/>
          <a:stretch/>
        </p:blipFill>
        <p:spPr>
          <a:xfrm>
            <a:off x="0" y="3060700"/>
            <a:ext cx="6096000" cy="379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ED866-9FD9-4FB0-8C01-B6C8EDA2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10F9-3B27-447C-834F-A07ADC66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04DCD-A452-4954-B52C-0DCFC8E8BD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EC0470-625F-4852-940D-26AB3B36C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28"/>
          <a:stretch/>
        </p:blipFill>
        <p:spPr>
          <a:xfrm rot="10800000">
            <a:off x="2" y="907143"/>
            <a:ext cx="12191998" cy="5950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4CBA6-BF61-4E57-86BE-04286227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42C8-92BE-45FC-AF71-EAA026829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ADC7-7864-42C5-82CB-DB5CF7EFE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7B76B-E54A-4F9E-8BBD-8ABD9955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B4F21-44F8-40B9-B2C6-1190996CE3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3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6EE724-3247-422E-8B0B-1A0DA62FE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30" r="50000"/>
          <a:stretch/>
        </p:blipFill>
        <p:spPr>
          <a:xfrm rot="10800000">
            <a:off x="6096000" y="0"/>
            <a:ext cx="6096000" cy="379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9448E-3C0B-4AC5-A49B-B31F037A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63171-85C1-4513-8D57-1233A6AD7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638C-09E8-4325-A9E5-355BCF334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B4A45-B488-4240-AF1F-6D8F43AE3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0D646-8067-4F11-A500-BD2D8E7EB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194A0-CA30-4472-BCA0-B485A5CE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C45C89-0C55-4868-BF7B-810F1413F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4276-AE76-4308-8A94-EAF0FC29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9F74C-26AE-4B87-B3B0-F582B16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2B1E1-0F43-4B01-ADBB-F5DE097FB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6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9F74C-26AE-4B87-B3B0-F582B16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2B1E1-0F43-4B01-ADBB-F5DE097FB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0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3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CF90C-9FCC-44C2-92AA-7FF354378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BE637-6A37-46CF-8B64-DE4A828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7607300" cy="2059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B016-6D8E-49B6-B27F-F91566E0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3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ED2DD-148C-457B-AB5E-6D2030A3A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6673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4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B0F0-1976-4374-B6BB-66387EC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F3EE9-70EF-4FE9-8622-7D76E72ED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1B4BE-AD97-7B4E-824A-3EBA68F45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1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B0F0-1976-4374-B6BB-66387EC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F3EE9-70EF-4FE9-8622-7D76E72ED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1B4BE-AD97-7B4E-824A-3EBA68F45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36E85-DBB7-4A63-87B0-DBC13FE10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9" y="1211202"/>
            <a:ext cx="11520000" cy="5040000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 baseline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baseline="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2000" baseline="0"/>
            </a:lvl5pPr>
            <a:lvl6pPr>
              <a:defRPr sz="26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372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87200" y="3145999"/>
            <a:ext cx="219848" cy="17953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295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CED0B465-F59C-FA48-9191-01E782BC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508000"/>
            <a:ext cx="11062503" cy="1077000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rgbClr val="0029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1497" y="1673723"/>
            <a:ext cx="11062503" cy="4233000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88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FFB6B0-A9F2-4985-A933-8E141F2F4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BE637-6A37-46CF-8B64-DE4A828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7607300" cy="2059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B016-6D8E-49B6-B27F-F91566E0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3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ED2DD-148C-457B-AB5E-6D2030A3A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6673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BB9F23-91E7-4B08-9F76-907223C7A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381F9-AE0D-4B04-87DE-4E8ABE68E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1" y="6418549"/>
            <a:ext cx="3899984" cy="255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BE637-6A37-46CF-8B64-DE4A828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6642100" cy="2059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B016-6D8E-49B6-B27F-F91566E0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3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57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9BE27A-EF3C-41AF-B340-54642D879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76"/>
            <a:ext cx="12192000" cy="6849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BE637-6A37-46CF-8B64-DE4A828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6642100" cy="2059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B016-6D8E-49B6-B27F-F91566E0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3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51A679-CCD0-4634-87F2-BFE986353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6673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7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00EBA-4156-49E0-9259-2C70AF376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28"/>
          <a:stretch/>
        </p:blipFill>
        <p:spPr>
          <a:xfrm>
            <a:off x="2" y="0"/>
            <a:ext cx="12191998" cy="59508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04DCD-A452-4954-B52C-0DCFC8E8BD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8D3FA6-1374-4DCF-86F7-BC009D652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30" r="50000"/>
          <a:stretch/>
        </p:blipFill>
        <p:spPr>
          <a:xfrm>
            <a:off x="0" y="3060700"/>
            <a:ext cx="6096000" cy="37973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4080E-272B-4FD0-83C7-808A0E16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1056C-8AD5-4292-8191-6606AEFC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5B41F-7620-4805-9706-B290E6002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28"/>
          <a:stretch/>
        </p:blipFill>
        <p:spPr>
          <a:xfrm rot="10800000">
            <a:off x="2" y="907143"/>
            <a:ext cx="12191998" cy="595085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4080E-272B-4FD0-83C7-808A0E16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1056C-8AD5-4292-8191-6606AEFC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43F3C-317A-45A0-8388-4819F8CF7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30" r="50000"/>
          <a:stretch/>
        </p:blipFill>
        <p:spPr>
          <a:xfrm rot="10800000">
            <a:off x="6096000" y="0"/>
            <a:ext cx="6096000" cy="37973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4080E-272B-4FD0-83C7-808A0E16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1056C-8AD5-4292-8191-6606AEFC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0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17FBB-DB2F-4FBC-8F32-5E78E96B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D0D6-E8FA-4AF8-8F2D-CD2CD0B05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EFAA8-0645-4E97-9A9B-C8DD260A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59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E4E074_8D730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16FBE-A192-4CDD-85E3-1F657EC8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D0AB2B7-A222-44FF-B180-C8F0FD62396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7BDE1A89-D7AF-29C6-81BE-8376AE2745AF}"/>
              </a:ext>
            </a:extLst>
          </p:cNvPr>
          <p:cNvSpPr/>
          <p:nvPr/>
        </p:nvSpPr>
        <p:spPr>
          <a:xfrm>
            <a:off x="9006952" y="3851562"/>
            <a:ext cx="274320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do you need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make you feel safe to raise concerns about safety?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111C51DA-2D2E-E0C5-DB6A-942CEC9CFBB3}"/>
              </a:ext>
            </a:extLst>
          </p:cNvPr>
          <p:cNvSpPr/>
          <p:nvPr/>
        </p:nvSpPr>
        <p:spPr>
          <a:xfrm>
            <a:off x="9006952" y="2135953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do you speak to when you have a safety concern or compliment?</a:t>
            </a: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347E2D11-B0FE-94B9-A19C-1E9242647B27}"/>
              </a:ext>
            </a:extLst>
          </p:cNvPr>
          <p:cNvSpPr/>
          <p:nvPr/>
        </p:nvSpPr>
        <p:spPr>
          <a:xfrm>
            <a:off x="6121081" y="3851562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has made you feel unsafe at work (or since we last talked)?</a:t>
            </a: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A545CFBC-A0A1-E225-847F-5292AE58BE71}"/>
              </a:ext>
            </a:extLst>
          </p:cNvPr>
          <p:cNvSpPr/>
          <p:nvPr/>
        </p:nvSpPr>
        <p:spPr>
          <a:xfrm>
            <a:off x="6121082" y="2135953"/>
            <a:ext cx="274320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Tell me about anything that alarmed or worried you during your delivery of care</a:t>
            </a:r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15B17F84-730B-3D93-967B-C882FB1337E8}"/>
              </a:ext>
            </a:extLst>
          </p:cNvPr>
          <p:cNvSpPr/>
          <p:nvPr/>
        </p:nvSpPr>
        <p:spPr>
          <a:xfrm>
            <a:off x="3235210" y="3850379"/>
            <a:ext cx="274320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safe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our care? </a:t>
            </a:r>
          </a:p>
        </p:txBody>
      </p:sp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id="{31B4D79D-B7DD-D573-A868-449363F209E9}"/>
              </a:ext>
            </a:extLst>
          </p:cNvPr>
          <p:cNvSpPr/>
          <p:nvPr/>
        </p:nvSpPr>
        <p:spPr>
          <a:xfrm>
            <a:off x="3235210" y="2134770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is the presence of safety different from the absence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harm?</a:t>
            </a: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B67F6642-FC9F-1739-F163-5A26CE75DD48}"/>
              </a:ext>
            </a:extLst>
          </p:cNvPr>
          <p:cNvSpPr/>
          <p:nvPr/>
        </p:nvSpPr>
        <p:spPr>
          <a:xfrm>
            <a:off x="349338" y="3850379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our care safe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are we just lucky? 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CB351858-2905-379F-9614-4A7A7294A270}"/>
              </a:ext>
            </a:extLst>
          </p:cNvPr>
          <p:cNvSpPr/>
          <p:nvPr/>
        </p:nvSpPr>
        <p:spPr>
          <a:xfrm>
            <a:off x="349338" y="2134770"/>
            <a:ext cx="274320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does patient safety mean to you?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9D581-DC54-7531-D5A1-93D8A441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/>
              <a:t>Questions you can ask your colleagues</a:t>
            </a:r>
          </a:p>
        </p:txBody>
      </p:sp>
    </p:spTree>
    <p:extLst>
      <p:ext uri="{BB962C8B-B14F-4D97-AF65-F5344CB8AC3E}">
        <p14:creationId xmlns:p14="http://schemas.microsoft.com/office/powerpoint/2010/main" val="309885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16FBE-A192-4CDD-85E3-1F657EC8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D0AB2B7-A222-44FF-B180-C8F0FD62396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25A18F0-A96E-1AF8-447F-A4C048BE8163}"/>
              </a:ext>
            </a:extLst>
          </p:cNvPr>
          <p:cNvSpPr/>
          <p:nvPr/>
        </p:nvSpPr>
        <p:spPr>
          <a:xfrm>
            <a:off x="7239000" y="3851562"/>
            <a:ext cx="274320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0000"/>
              </a:lnSpc>
              <a:buFont typeface="Arial" panose="020B0604020202020204" pitchFamily="34" charset="0"/>
              <a:defRPr/>
            </a:pPr>
            <a:r>
              <a:rPr lang="en-US" b="1">
                <a:solidFill>
                  <a:prstClr val="black"/>
                </a:solidFill>
                <a:ea typeface="+mn-lt"/>
                <a:cs typeface="+mn-lt"/>
              </a:rPr>
              <a:t>What is one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</a:rPr>
              <a:t>question </a:t>
            </a:r>
            <a:r>
              <a:rPr lang="en-US" b="1">
                <a:solidFill>
                  <a:prstClr val="black"/>
                </a:solidFill>
                <a:ea typeface="+mn-lt"/>
                <a:cs typeface="+mn-lt"/>
              </a:rPr>
              <a:t>you have been afraid to ask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</a:rPr>
              <a:t>?</a:t>
            </a:r>
            <a:endParaRPr lang="en-US" b="1">
              <a:solidFill>
                <a:prstClr val="black"/>
              </a:solidFill>
              <a:ea typeface="+mn-lt"/>
              <a:cs typeface="+mn-lt"/>
            </a:endParaRP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805D5FA-3F6A-2C47-8EAD-3CBEF9889E81}"/>
              </a:ext>
            </a:extLst>
          </p:cNvPr>
          <p:cNvSpPr/>
          <p:nvPr/>
        </p:nvSpPr>
        <p:spPr>
          <a:xfrm>
            <a:off x="4353129" y="3850379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your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 preferences?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(for example, ‘what matters to you?’)</a:t>
            </a: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D5C5BD9A-8CE3-DE52-8F14-2CA6CE150E58}"/>
              </a:ext>
            </a:extLst>
          </p:cNvPr>
          <p:cNvSpPr/>
          <p:nvPr/>
        </p:nvSpPr>
        <p:spPr>
          <a:xfrm>
            <a:off x="1467257" y="3850379"/>
            <a:ext cx="274320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makes you feel unsafe?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266F4146-5EFE-AA7D-EA92-58B59499A382}"/>
              </a:ext>
            </a:extLst>
          </p:cNvPr>
          <p:cNvSpPr/>
          <p:nvPr/>
        </p:nvSpPr>
        <p:spPr>
          <a:xfrm>
            <a:off x="9006952" y="2135953"/>
            <a:ext cx="274320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would make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feel safer?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2B60104D-316E-5B33-3615-A4ACD296AD33}"/>
              </a:ext>
            </a:extLst>
          </p:cNvPr>
          <p:cNvSpPr/>
          <p:nvPr/>
        </p:nvSpPr>
        <p:spPr>
          <a:xfrm>
            <a:off x="6121082" y="2135953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Tell me about anything that alarmed or worried you in the past 24 hours?</a:t>
            </a: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738DB06F-99F5-25DA-5181-33AABF06691A}"/>
              </a:ext>
            </a:extLst>
          </p:cNvPr>
          <p:cNvSpPr/>
          <p:nvPr/>
        </p:nvSpPr>
        <p:spPr>
          <a:xfrm>
            <a:off x="3235210" y="2134770"/>
            <a:ext cx="274320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makes you feel safe?</a:t>
            </a: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7FDA4F16-E888-FA3B-62EC-16DE8D89B86D}"/>
              </a:ext>
            </a:extLst>
          </p:cNvPr>
          <p:cNvSpPr/>
          <p:nvPr/>
        </p:nvSpPr>
        <p:spPr>
          <a:xfrm>
            <a:off x="349338" y="2134770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would you speak to if you didn’t feel safe?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9D581-DC54-7531-D5A1-93D8A441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/>
              <a:t>Questions you can ask  your patients/residents/clients and care partners</a:t>
            </a:r>
          </a:p>
        </p:txBody>
      </p:sp>
    </p:spTree>
    <p:extLst>
      <p:ext uri="{BB962C8B-B14F-4D97-AF65-F5344CB8AC3E}">
        <p14:creationId xmlns:p14="http://schemas.microsoft.com/office/powerpoint/2010/main" val="185843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16FBE-A192-4CDD-85E3-1F657EC8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D0AB2B7-A222-44FF-B180-C8F0FD62396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ound Diagonal Corner Rectangle 52">
            <a:extLst>
              <a:ext uri="{FF2B5EF4-FFF2-40B4-BE49-F238E27FC236}">
                <a16:creationId xmlns:a16="http://schemas.microsoft.com/office/drawing/2014/main" id="{F9F540F1-238E-ECB0-041D-681C372909CE}"/>
              </a:ext>
            </a:extLst>
          </p:cNvPr>
          <p:cNvSpPr/>
          <p:nvPr/>
        </p:nvSpPr>
        <p:spPr>
          <a:xfrm>
            <a:off x="8101163" y="3851562"/>
            <a:ext cx="341954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can I do to contribute to my safety?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 Diagonal Corner Rectangle 51">
            <a:extLst>
              <a:ext uri="{FF2B5EF4-FFF2-40B4-BE49-F238E27FC236}">
                <a16:creationId xmlns:a16="http://schemas.microsoft.com/office/drawing/2014/main" id="{4A2F36EB-4277-691D-9998-4E967BF660C5}"/>
              </a:ext>
            </a:extLst>
          </p:cNvPr>
          <p:cNvSpPr/>
          <p:nvPr/>
        </p:nvSpPr>
        <p:spPr>
          <a:xfrm>
            <a:off x="4570856" y="3850379"/>
            <a:ext cx="341954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feel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unsafe because…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 Diagonal Corner Rectangle 50">
            <a:extLst>
              <a:ext uri="{FF2B5EF4-FFF2-40B4-BE49-F238E27FC236}">
                <a16:creationId xmlns:a16="http://schemas.microsoft.com/office/drawing/2014/main" id="{EF3F3E73-1685-3E45-F559-29E867D9EE50}"/>
              </a:ext>
            </a:extLst>
          </p:cNvPr>
          <p:cNvSpPr/>
          <p:nvPr/>
        </p:nvSpPr>
        <p:spPr>
          <a:xfrm>
            <a:off x="1028211" y="3850379"/>
            <a:ext cx="341954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believe my safety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the safety of my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loved one is at risk because...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 Diagonal Corner Rectangle 48">
            <a:extLst>
              <a:ext uri="{FF2B5EF4-FFF2-40B4-BE49-F238E27FC236}">
                <a16:creationId xmlns:a16="http://schemas.microsoft.com/office/drawing/2014/main" id="{639BE3A4-A20A-4A8C-E039-969DFCBF8029}"/>
              </a:ext>
            </a:extLst>
          </p:cNvPr>
          <p:cNvSpPr/>
          <p:nvPr/>
        </p:nvSpPr>
        <p:spPr>
          <a:xfrm>
            <a:off x="8101163" y="2135953"/>
            <a:ext cx="341954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am uncomfortable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my or my loved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one’s condition because …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 Diagonal Corner Rectangle 47">
            <a:extLst>
              <a:ext uri="{FF2B5EF4-FFF2-40B4-BE49-F238E27FC236}">
                <a16:creationId xmlns:a16="http://schemas.microsoft.com/office/drawing/2014/main" id="{3CB272BD-D3C8-81BD-43F2-C03B8FF303C4}"/>
              </a:ext>
            </a:extLst>
          </p:cNvPr>
          <p:cNvSpPr/>
          <p:nvPr/>
        </p:nvSpPr>
        <p:spPr>
          <a:xfrm>
            <a:off x="4570856" y="2134770"/>
            <a:ext cx="341954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I’m concerned about my or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 loved one’s condition because …</a:t>
            </a:r>
          </a:p>
        </p:txBody>
      </p:sp>
      <p:sp>
        <p:nvSpPr>
          <p:cNvPr id="46" name="Round Diagonal Corner Rectangle 45">
            <a:extLst>
              <a:ext uri="{FF2B5EF4-FFF2-40B4-BE49-F238E27FC236}">
                <a16:creationId xmlns:a16="http://schemas.microsoft.com/office/drawing/2014/main" id="{BF3548AD-7A0C-70A7-5BCF-E42EC96B8309}"/>
              </a:ext>
            </a:extLst>
          </p:cNvPr>
          <p:cNvSpPr/>
          <p:nvPr/>
        </p:nvSpPr>
        <p:spPr>
          <a:xfrm>
            <a:off x="1028211" y="2134770"/>
            <a:ext cx="341954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would feel safer if…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9D581-DC54-7531-D5A1-93D8A441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89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Arial"/>
                <a:cs typeface="Arial"/>
              </a:rPr>
              <a:t>Conversation starters for </a:t>
            </a:r>
            <a:br>
              <a:rPr lang="en-US"/>
            </a:br>
            <a:r>
              <a:rPr lang="en-US">
                <a:latin typeface="Arial"/>
                <a:cs typeface="Arial"/>
              </a:rPr>
              <a:t>patients/residents/clients and care partners to talk to healthcare providers</a:t>
            </a:r>
          </a:p>
        </p:txBody>
      </p:sp>
    </p:spTree>
    <p:extLst>
      <p:ext uri="{BB962C8B-B14F-4D97-AF65-F5344CB8AC3E}">
        <p14:creationId xmlns:p14="http://schemas.microsoft.com/office/powerpoint/2010/main" val="1483204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Custom Design">
  <a:themeElements>
    <a:clrScheme name="Healthcare Excellence Canada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3F358F"/>
      </a:accent1>
      <a:accent2>
        <a:srgbClr val="02A8A5"/>
      </a:accent2>
      <a:accent3>
        <a:srgbClr val="FCE100"/>
      </a:accent3>
      <a:accent4>
        <a:srgbClr val="F99F20"/>
      </a:accent4>
      <a:accent5>
        <a:srgbClr val="E82064"/>
      </a:accent5>
      <a:accent6>
        <a:srgbClr val="000000"/>
      </a:accent6>
      <a:hlink>
        <a:srgbClr val="0070C0"/>
      </a:hlink>
      <a:folHlink>
        <a:srgbClr val="0070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1E66460-8937-4D10-9287-4E2D2CBB9F24}" vid="{AA7C2713-A9F4-4FE4-B986-1C3CA4529E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2d5024-d063-49bc-9df2-e9dd7583ded3" xsi:nil="true"/>
    <lcf76f155ced4ddcb4097134ff3c332f xmlns="501cb0fe-3e73-4cac-aace-bb417978870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13B329E2A194FA3BEBE768ACA7A24" ma:contentTypeVersion="19" ma:contentTypeDescription="Create a new document." ma:contentTypeScope="" ma:versionID="4a5cb3639bbf7286a174c4e65c8c9fae">
  <xsd:schema xmlns:xsd="http://www.w3.org/2001/XMLSchema" xmlns:xs="http://www.w3.org/2001/XMLSchema" xmlns:p="http://schemas.microsoft.com/office/2006/metadata/properties" xmlns:ns2="501cb0fe-3e73-4cac-aace-bb417978870e" xmlns:ns3="1c2d5024-d063-49bc-9df2-e9dd7583ded3" targetNamespace="http://schemas.microsoft.com/office/2006/metadata/properties" ma:root="true" ma:fieldsID="b823be61619f10fe05be77753b9b8d7b" ns2:_="" ns3:_="">
    <xsd:import namespace="501cb0fe-3e73-4cac-aace-bb417978870e"/>
    <xsd:import namespace="1c2d5024-d063-49bc-9df2-e9dd7583d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cb0fe-3e73-4cac-aace-bb4179788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bde02f-0584-40b5-9add-4084884bb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d5024-d063-49bc-9df2-e9dd7583d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b79dae-d421-4994-8d6b-bc6fd25dc647}" ma:internalName="TaxCatchAll" ma:showField="CatchAllData" ma:web="1c2d5024-d063-49bc-9df2-e9dd7583de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336D96-772C-41E1-87F7-174F2A5F7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F92D1-D9C3-4CB6-BAE1-C4825647D635}">
  <ds:schemaRefs>
    <ds:schemaRef ds:uri="1c2d5024-d063-49bc-9df2-e9dd7583ded3"/>
    <ds:schemaRef ds:uri="501cb0fe-3e73-4cac-aace-bb417978870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915A17-725D-4030-B0F2-32A469C6B9F9}">
  <ds:schemaRefs>
    <ds:schemaRef ds:uri="1c2d5024-d063-49bc-9df2-e9dd7583ded3"/>
    <ds:schemaRef ds:uri="501cb0fe-3e73-4cac-aace-bb41797887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Custom Design</vt:lpstr>
      <vt:lpstr>Questions you can ask your colleagues</vt:lpstr>
      <vt:lpstr>Questions you can ask  your patients/residents/clients and care partners</vt:lpstr>
      <vt:lpstr>Conversation starters for  patients/residents/clients and care partners to talk to healthcare providers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MacLaurin</dc:creator>
  <cp:revision>1</cp:revision>
  <dcterms:created xsi:type="dcterms:W3CDTF">2024-11-29T14:01:26Z</dcterms:created>
  <dcterms:modified xsi:type="dcterms:W3CDTF">2025-09-02T17:47:05Z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0x01010074A13B329E2A194FA3BEBE768ACA7A24</vt:lpwstr>
  </property>
  <property fmtid="{D5CDD505-2E9C-101B-9397-08002B2CF9AE}" pid="3" name="MediaServiceImageTags">
    <vt:lpwstr/>
  </property>
</Properties>
</file>