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18E_D71823BF.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85"/>
  </p:notesMasterIdLst>
  <p:sldIdLst>
    <p:sldId id="256" r:id="rId5"/>
    <p:sldId id="4627" r:id="rId6"/>
    <p:sldId id="4628" r:id="rId7"/>
    <p:sldId id="4629" r:id="rId8"/>
    <p:sldId id="4419" r:id="rId9"/>
    <p:sldId id="4420" r:id="rId10"/>
    <p:sldId id="4423" r:id="rId11"/>
    <p:sldId id="4625" r:id="rId12"/>
    <p:sldId id="4424" r:id="rId13"/>
    <p:sldId id="4426" r:id="rId14"/>
    <p:sldId id="4428" r:id="rId15"/>
    <p:sldId id="4425" r:id="rId16"/>
    <p:sldId id="4429" r:id="rId17"/>
    <p:sldId id="4446" r:id="rId18"/>
    <p:sldId id="4447" r:id="rId19"/>
    <p:sldId id="4448" r:id="rId20"/>
    <p:sldId id="4449" r:id="rId21"/>
    <p:sldId id="4506" r:id="rId22"/>
    <p:sldId id="4435" r:id="rId23"/>
    <p:sldId id="4436" r:id="rId24"/>
    <p:sldId id="4451" r:id="rId25"/>
    <p:sldId id="4452" r:id="rId26"/>
    <p:sldId id="4439" r:id="rId27"/>
    <p:sldId id="4624" r:id="rId28"/>
    <p:sldId id="4440" r:id="rId29"/>
    <p:sldId id="4453" r:id="rId30"/>
    <p:sldId id="4442" r:id="rId31"/>
    <p:sldId id="4454" r:id="rId32"/>
    <p:sldId id="4455" r:id="rId33"/>
    <p:sldId id="4507" r:id="rId34"/>
    <p:sldId id="4510" r:id="rId35"/>
    <p:sldId id="4457" r:id="rId36"/>
    <p:sldId id="4458" r:id="rId37"/>
    <p:sldId id="4459" r:id="rId38"/>
    <p:sldId id="4623" r:id="rId39"/>
    <p:sldId id="4460" r:id="rId40"/>
    <p:sldId id="4461" r:id="rId41"/>
    <p:sldId id="4466" r:id="rId42"/>
    <p:sldId id="4463" r:id="rId43"/>
    <p:sldId id="4464" r:id="rId44"/>
    <p:sldId id="4465" r:id="rId45"/>
    <p:sldId id="4470" r:id="rId46"/>
    <p:sldId id="4471" r:id="rId47"/>
    <p:sldId id="4472" r:id="rId48"/>
    <p:sldId id="4473" r:id="rId49"/>
    <p:sldId id="4474" r:id="rId50"/>
    <p:sldId id="4482" r:id="rId51"/>
    <p:sldId id="4467" r:id="rId52"/>
    <p:sldId id="4469" r:id="rId53"/>
    <p:sldId id="4475" r:id="rId54"/>
    <p:sldId id="4477" r:id="rId55"/>
    <p:sldId id="4478" r:id="rId56"/>
    <p:sldId id="4479" r:id="rId57"/>
    <p:sldId id="4480" r:id="rId58"/>
    <p:sldId id="4511" r:id="rId59"/>
    <p:sldId id="4483" r:id="rId60"/>
    <p:sldId id="4484" r:id="rId61"/>
    <p:sldId id="4485" r:id="rId62"/>
    <p:sldId id="4486" r:id="rId63"/>
    <p:sldId id="4508" r:id="rId64"/>
    <p:sldId id="4488" r:id="rId65"/>
    <p:sldId id="4489" r:id="rId66"/>
    <p:sldId id="4509" r:id="rId67"/>
    <p:sldId id="4491" r:id="rId68"/>
    <p:sldId id="4492" r:id="rId69"/>
    <p:sldId id="4493" r:id="rId70"/>
    <p:sldId id="4512" r:id="rId71"/>
    <p:sldId id="4494" r:id="rId72"/>
    <p:sldId id="4495" r:id="rId73"/>
    <p:sldId id="4496" r:id="rId74"/>
    <p:sldId id="4497" r:id="rId75"/>
    <p:sldId id="4498" r:id="rId76"/>
    <p:sldId id="4502" r:id="rId77"/>
    <p:sldId id="4500" r:id="rId78"/>
    <p:sldId id="4501" r:id="rId79"/>
    <p:sldId id="4499" r:id="rId80"/>
    <p:sldId id="4503" r:id="rId81"/>
    <p:sldId id="4505" r:id="rId82"/>
    <p:sldId id="4622" r:id="rId83"/>
    <p:sldId id="4620" r:id="rId84"/>
  </p:sldIdLst>
  <p:sldSz cx="12192000" cy="6858000"/>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85CBC29-1625-4DDD-8AB3-B0D817557249}">
          <p14:sldIdLst>
            <p14:sldId id="256"/>
            <p14:sldId id="4627"/>
            <p14:sldId id="4628"/>
            <p14:sldId id="4629"/>
            <p14:sldId id="4419"/>
            <p14:sldId id="4420"/>
            <p14:sldId id="4423"/>
          </p14:sldIdLst>
        </p14:section>
        <p14:section name="Past Harm - Theory" id="{586B814A-F3C6-4D00-88D4-0A22A0C50B92}">
          <p14:sldIdLst>
            <p14:sldId id="4625"/>
            <p14:sldId id="4424"/>
            <p14:sldId id="4426"/>
            <p14:sldId id="4428"/>
          </p14:sldIdLst>
        </p14:section>
        <p14:section name="Past Harm - Reflections on current state and safety cloud" id="{D41CB0C3-080D-4AAE-B016-B51AA31B6AE9}">
          <p14:sldIdLst>
            <p14:sldId id="4425"/>
            <p14:sldId id="4429"/>
          </p14:sldIdLst>
        </p14:section>
        <p14:section name="Past harm -Theme 1" id="{3B0531A4-3A9C-498F-BA35-1C94A785FF55}">
          <p14:sldIdLst>
            <p14:sldId id="4446"/>
            <p14:sldId id="4447"/>
            <p14:sldId id="4448"/>
          </p14:sldIdLst>
        </p14:section>
        <p14:section name="Past Harm - Theme 2" id="{B0CE7BC3-C75C-45A7-AD19-AB031FE6BFB2}">
          <p14:sldIdLst>
            <p14:sldId id="4449"/>
            <p14:sldId id="4506"/>
            <p14:sldId id="4435"/>
            <p14:sldId id="4436"/>
            <p14:sldId id="4451"/>
          </p14:sldIdLst>
        </p14:section>
        <p14:section name="Past Harm - Take away task" id="{6EAAB260-E571-4D8C-A8EF-96DEB4952803}">
          <p14:sldIdLst>
            <p14:sldId id="4452"/>
          </p14:sldIdLst>
        </p14:section>
        <p14:section name="Past harm - Reflections on future state" id="{7CA19765-0B6A-4B13-89B4-C365A1070AC9}">
          <p14:sldIdLst>
            <p14:sldId id="4439"/>
          </p14:sldIdLst>
        </p14:section>
        <p14:section name="Reliability - Theory" id="{C4DAF30A-D2C6-476E-8854-AC58BA04B93B}">
          <p14:sldIdLst>
            <p14:sldId id="4624"/>
            <p14:sldId id="4440"/>
          </p14:sldIdLst>
        </p14:section>
        <p14:section name="Reliability - Reflections on current state and safety cloud" id="{06E58FA0-70C2-44BC-8258-FAB7819FF387}">
          <p14:sldIdLst>
            <p14:sldId id="4453"/>
            <p14:sldId id="4442"/>
          </p14:sldIdLst>
        </p14:section>
        <p14:section name="Reliability - Theme 3" id="{6A2B9948-975F-4229-801D-AEC9E00E46CB}">
          <p14:sldIdLst>
            <p14:sldId id="4454"/>
            <p14:sldId id="4455"/>
            <p14:sldId id="4507"/>
          </p14:sldIdLst>
        </p14:section>
        <p14:section name="Reliability -Theme 4" id="{69FC6AD8-C91C-4FCB-82C8-8036793AF84B}">
          <p14:sldIdLst>
            <p14:sldId id="4510"/>
            <p14:sldId id="4457"/>
            <p14:sldId id="4458"/>
          </p14:sldIdLst>
        </p14:section>
        <p14:section name="Reliability - Reflections on future state" id="{395EEF8E-239A-4EAE-963B-739830D60EB9}">
          <p14:sldIdLst>
            <p14:sldId id="4459"/>
          </p14:sldIdLst>
        </p14:section>
        <p14:section name="Sensitivity to operations - Theory" id="{C76CB606-A462-4439-8E16-08206E68718D}">
          <p14:sldIdLst>
            <p14:sldId id="4623"/>
            <p14:sldId id="4460"/>
            <p14:sldId id="4461"/>
            <p14:sldId id="4466"/>
          </p14:sldIdLst>
        </p14:section>
        <p14:section name="Sentivity to operations - Reflections on current state and safety cloud" id="{B95B808E-6A26-4447-AAAE-C795DF230A44}">
          <p14:sldIdLst>
            <p14:sldId id="4463"/>
            <p14:sldId id="4464"/>
          </p14:sldIdLst>
        </p14:section>
        <p14:section name="Sentivity to operations - Theme 5" id="{B9E3A020-ED5E-4056-908B-90049534BB33}">
          <p14:sldIdLst>
            <p14:sldId id="4465"/>
            <p14:sldId id="4470"/>
            <p14:sldId id="4471"/>
          </p14:sldIdLst>
        </p14:section>
        <p14:section name="Sentivity to operations - Theme 6" id="{D606A88A-D0F3-47A6-BB79-9B6AB77640DA}">
          <p14:sldIdLst>
            <p14:sldId id="4472"/>
            <p14:sldId id="4473"/>
            <p14:sldId id="4474"/>
          </p14:sldIdLst>
        </p14:section>
        <p14:section name="Sentivity to operations -Reflections on future state" id="{047963BF-10E5-446D-830A-F59DC0167703}">
          <p14:sldIdLst>
            <p14:sldId id="4482"/>
          </p14:sldIdLst>
        </p14:section>
        <p14:section name="Sentivity to operations - additional tools and resources" id="{893DB4B2-D7D5-4924-92BD-1EF36C4CB2E5}">
          <p14:sldIdLst>
            <p14:sldId id="4467"/>
            <p14:sldId id="4469"/>
            <p14:sldId id="4475"/>
            <p14:sldId id="4477"/>
            <p14:sldId id="4478"/>
            <p14:sldId id="4479"/>
            <p14:sldId id="4480"/>
          </p14:sldIdLst>
        </p14:section>
        <p14:section name="Anticipation &amp; prepardeness - Theory" id="{15F24B89-CFF3-45D2-86CC-A08990260496}">
          <p14:sldIdLst>
            <p14:sldId id="4511"/>
            <p14:sldId id="4483"/>
            <p14:sldId id="4484"/>
          </p14:sldIdLst>
        </p14:section>
        <p14:section name="Anticipation &amp; prepardness - Reflections on current state and safety cloud" id="{92070BF8-2ABC-479D-BF61-D06055EA230A}">
          <p14:sldIdLst>
            <p14:sldId id="4485"/>
            <p14:sldId id="4486"/>
          </p14:sldIdLst>
        </p14:section>
        <p14:section name="Anticipation &amp; prepardness - Theme 7" id="{AE24FD19-67C3-4177-B4BD-6BC9526C9A4F}">
          <p14:sldIdLst>
            <p14:sldId id="4508"/>
            <p14:sldId id="4488"/>
            <p14:sldId id="4489"/>
          </p14:sldIdLst>
        </p14:section>
        <p14:section name="Anticipation &amp; preparedness - Theme 8" id="{08449C61-62DB-432A-B9AD-0E103B57D935}">
          <p14:sldIdLst>
            <p14:sldId id="4509"/>
            <p14:sldId id="4491"/>
            <p14:sldId id="4492"/>
          </p14:sldIdLst>
        </p14:section>
        <p14:section name="Anticipation &amp; preparedness - Reflections on future state" id="{EE6C4011-6EA6-4A00-B739-54736AFAC055}">
          <p14:sldIdLst>
            <p14:sldId id="4493"/>
          </p14:sldIdLst>
        </p14:section>
        <p14:section name="Integration &amp; learning - Theory" id="{B9EF148E-52E8-41F0-B338-9CCE9CBD5907}">
          <p14:sldIdLst>
            <p14:sldId id="4512"/>
            <p14:sldId id="4494"/>
            <p14:sldId id="4495"/>
          </p14:sldIdLst>
        </p14:section>
        <p14:section name="Integration &amp; learning - Reflections on current state and safety cloud" id="{91225A13-8473-4E81-928B-F509A21E2A4D}">
          <p14:sldIdLst>
            <p14:sldId id="4496"/>
            <p14:sldId id="4497"/>
          </p14:sldIdLst>
        </p14:section>
        <p14:section name="Integration &amp; learning - Theme 9" id="{3753C28A-2F83-4FE5-86E6-E3BF1C933B3D}">
          <p14:sldIdLst>
            <p14:sldId id="4498"/>
            <p14:sldId id="4502"/>
            <p14:sldId id="4500"/>
          </p14:sldIdLst>
        </p14:section>
        <p14:section name="Integration &amp; learning - Theme 10" id="{46F4C44E-3B1B-4D2E-83B4-107FADACDC20}">
          <p14:sldIdLst>
            <p14:sldId id="4501"/>
            <p14:sldId id="4499"/>
            <p14:sldId id="4503"/>
          </p14:sldIdLst>
        </p14:section>
        <p14:section name="Integration &amp; learning - Reflections on future state" id="{250CF10A-EE36-443B-A229-6A5B02368602}">
          <p14:sldIdLst>
            <p14:sldId id="4505"/>
          </p14:sldIdLst>
        </p14:section>
        <p14:section name="Additional resources for leading patient safety" id="{57C36156-B8A0-444C-A41A-3596849BA2B0}">
          <p14:sldIdLst>
            <p14:sldId id="4622"/>
          </p14:sldIdLst>
        </p14:section>
        <p14:section name="HEC Acknowledgment" id="{834AA686-12ED-43C0-8218-4C2C01B42BB7}">
          <p14:sldIdLst>
            <p14:sldId id="46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75722-0A0B-97A7-4D6C-FA927294B6E3}" name="abarbe@banfield.agency" initials="ab" userId="S::urn:spo:guest#abarbe@banfield.agency::" providerId="AD"/>
  <p188:author id="{4B441243-9FCE-E51B-D561-D62F30951CA8}" name="Kristine Russell" initials="KR" userId="S::kristine.russell@hec-esc.ca::5958319b-b6f6-4a10-ac1a-348b7fae0e98" providerId="AD"/>
  <p188:author id="{E40DFF86-C39C-C9AD-E0B5-2FC8584425BD}" name="Anne MacLaurin" initials="AM" userId="S::Anne.MacLaurin@hec-esc.ca::09823825-f5ae-4dd5-ba5c-7db7b1cd3a75" providerId="AD"/>
  <p188:author id="{43C67D9C-DABA-DAB7-28D5-2DFC77289255}" name="Aurélie Barbe" initials="" userId="S::abarbe@banfield.agency::3879b34e-8f5a-4ea7-83ab-ffc2b24fa0ff" providerId="AD"/>
  <p188:author id="{12CA53A7-661F-C57E-4475-5E0FA426C3A2}" name="Carol Fancott" initials="" userId="S::Carol.Fancott@hec-esc.ca::3d0bd617-02ca-42a8-819a-d5eebc6e19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oust, Blandine" initials="PB" lastIdx="1" clrIdx="0">
    <p:extLst>
      <p:ext uri="{19B8F6BF-5375-455C-9EA6-DF929625EA0E}">
        <p15:presenceInfo xmlns:p15="http://schemas.microsoft.com/office/powerpoint/2012/main" userId="S::blandine.proust@cfhi-fcass.ca::00c54afa-c4d0-427d-b477-3cbbf4bb2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9A5"/>
    <a:srgbClr val="3E348F"/>
    <a:srgbClr val="47A5A4"/>
    <a:srgbClr val="E11F64"/>
    <a:srgbClr val="EB1B64"/>
    <a:srgbClr val="3F35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BFB2C-C78C-A6E6-0382-36CE666A84F3}" v="285" dt="2024-11-25T14:31:40.824"/>
    <p1510:client id="{C6590CD9-AF19-F84D-9073-4CF2E0E12C84}" v="356" dt="2024-11-25T15:03:00.6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5611" autoAdjust="0"/>
  </p:normalViewPr>
  <p:slideViewPr>
    <p:cSldViewPr snapToGrid="0">
      <p:cViewPr varScale="1">
        <p:scale>
          <a:sx n="162" d="100"/>
          <a:sy n="162" d="100"/>
        </p:scale>
        <p:origin x="880" y="176"/>
      </p:cViewPr>
      <p:guideLst>
        <p:guide orient="horz" pos="2160"/>
        <p:guide pos="3840"/>
      </p:guideLst>
    </p:cSldViewPr>
  </p:slideViewPr>
  <p:outlineViewPr>
    <p:cViewPr>
      <p:scale>
        <a:sx n="33" d="100"/>
        <a:sy n="33" d="100"/>
      </p:scale>
      <p:origin x="0" y="-7992"/>
    </p:cViewPr>
  </p:outlineViewPr>
  <p:notesTextViewPr>
    <p:cViewPr>
      <p:scale>
        <a:sx n="3" d="2"/>
        <a:sy n="3" d="2"/>
      </p:scale>
      <p:origin x="0" y="0"/>
    </p:cViewPr>
  </p:notesTextViewPr>
  <p:sorterViewPr>
    <p:cViewPr>
      <p:scale>
        <a:sx n="100" d="100"/>
        <a:sy n="100" d="100"/>
      </p:scale>
      <p:origin x="0" y="-115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mulder\Downloads\canada_examp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6333359204316928"/>
          <c:y val="0.15410317615691949"/>
          <c:w val="0.13529088204636941"/>
          <c:h val="0.82182596291012844"/>
        </c:manualLayout>
      </c:layout>
      <c:barChart>
        <c:barDir val="bar"/>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example'!$L$3:$L$29</c:f>
              <c:numCache>
                <c:formatCode>General</c:formatCode>
                <c:ptCount val="27"/>
              </c:numCache>
            </c:numRef>
          </c:val>
          <c:extLst>
            <c:ext xmlns:c16="http://schemas.microsoft.com/office/drawing/2014/chart" uri="{C3380CC4-5D6E-409C-BE32-E72D297353CC}">
              <c16:uniqueId val="{00000000-D58F-834A-955D-BF11CAC103C1}"/>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example'!$M$3:$M$29</c:f>
              <c:numCache>
                <c:formatCode>General</c:formatCode>
                <c:ptCount val="27"/>
              </c:numCache>
            </c:numRef>
          </c:val>
          <c:extLst>
            <c:ext xmlns:c16="http://schemas.microsoft.com/office/drawing/2014/chart" uri="{C3380CC4-5D6E-409C-BE32-E72D297353CC}">
              <c16:uniqueId val="{00000001-D58F-834A-955D-BF11CAC103C1}"/>
            </c:ext>
          </c:extLst>
        </c:ser>
        <c:ser>
          <c:idx val="2"/>
          <c:order val="2"/>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example'!$N$3:$N$29</c:f>
              <c:numCache>
                <c:formatCode>General</c:formatCode>
                <c:ptCount val="27"/>
              </c:numCache>
            </c:numRef>
          </c:val>
          <c:extLst>
            <c:ext xmlns:c16="http://schemas.microsoft.com/office/drawing/2014/chart" uri="{C3380CC4-5D6E-409C-BE32-E72D297353CC}">
              <c16:uniqueId val="{00000002-D58F-834A-955D-BF11CAC103C1}"/>
            </c:ext>
          </c:extLst>
        </c:ser>
        <c:ser>
          <c:idx val="3"/>
          <c:order val="3"/>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example'!$O$3:$O$29</c:f>
              <c:numCache>
                <c:formatCode>General</c:formatCode>
                <c:ptCount val="27"/>
              </c:numCache>
            </c:numRef>
          </c:val>
          <c:extLst>
            <c:ext xmlns:c16="http://schemas.microsoft.com/office/drawing/2014/chart" uri="{C3380CC4-5D6E-409C-BE32-E72D297353CC}">
              <c16:uniqueId val="{00000003-D58F-834A-955D-BF11CAC103C1}"/>
            </c:ext>
          </c:extLst>
        </c:ser>
        <c:ser>
          <c:idx val="4"/>
          <c:order val="4"/>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example'!$P$3:$P$29</c:f>
              <c:numCache>
                <c:formatCode>General</c:formatCode>
                <c:ptCount val="27"/>
              </c:numCache>
            </c:numRef>
          </c:val>
          <c:extLst>
            <c:ext xmlns:c16="http://schemas.microsoft.com/office/drawing/2014/chart" uri="{C3380CC4-5D6E-409C-BE32-E72D297353CC}">
              <c16:uniqueId val="{00000004-D58F-834A-955D-BF11CAC103C1}"/>
            </c:ext>
          </c:extLst>
        </c:ser>
        <c:ser>
          <c:idx val="5"/>
          <c:order val="5"/>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example'!$Q$3:$Q$29</c:f>
              <c:numCache>
                <c:formatCode>General</c:formatCode>
                <c:ptCount val="27"/>
              </c:numCache>
            </c:numRef>
          </c:val>
          <c:extLst>
            <c:ext xmlns:c16="http://schemas.microsoft.com/office/drawing/2014/chart" uri="{C3380CC4-5D6E-409C-BE32-E72D297353CC}">
              <c16:uniqueId val="{00000005-D58F-834A-955D-BF11CAC103C1}"/>
            </c:ext>
          </c:extLst>
        </c:ser>
        <c:ser>
          <c:idx val="6"/>
          <c:order val="6"/>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example'!$R$3:$R$29</c:f>
              <c:numCache>
                <c:formatCode>General</c:formatCode>
                <c:ptCount val="27"/>
              </c:numCache>
            </c:numRef>
          </c:val>
          <c:extLst>
            <c:ext xmlns:c16="http://schemas.microsoft.com/office/drawing/2014/chart" uri="{C3380CC4-5D6E-409C-BE32-E72D297353CC}">
              <c16:uniqueId val="{00000006-D58F-834A-955D-BF11CAC103C1}"/>
            </c:ext>
          </c:extLst>
        </c:ser>
        <c:ser>
          <c:idx val="7"/>
          <c:order val="7"/>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example'!$S$3:$S$29</c:f>
              <c:numCache>
                <c:formatCode>General</c:formatCode>
                <c:ptCount val="27"/>
              </c:numCache>
            </c:numRef>
          </c:val>
          <c:extLst>
            <c:ext xmlns:c16="http://schemas.microsoft.com/office/drawing/2014/chart" uri="{C3380CC4-5D6E-409C-BE32-E72D297353CC}">
              <c16:uniqueId val="{00000007-D58F-834A-955D-BF11CAC103C1}"/>
            </c:ext>
          </c:extLst>
        </c:ser>
        <c:ser>
          <c:idx val="8"/>
          <c:order val="8"/>
          <c:spPr>
            <a:solidFill>
              <a:schemeClr val="accent3">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example'!$T$3:$T$29</c:f>
              <c:numCache>
                <c:formatCode>General</c:formatCode>
                <c:ptCount val="27"/>
              </c:numCache>
            </c:numRef>
          </c:val>
          <c:extLst>
            <c:ext xmlns:c16="http://schemas.microsoft.com/office/drawing/2014/chart" uri="{C3380CC4-5D6E-409C-BE32-E72D297353CC}">
              <c16:uniqueId val="{00000008-D58F-834A-955D-BF11CAC103C1}"/>
            </c:ext>
          </c:extLst>
        </c:ser>
        <c:ser>
          <c:idx val="9"/>
          <c:order val="9"/>
          <c:spPr>
            <a:solidFill>
              <a:schemeClr val="accent2"/>
            </a:solidFill>
            <a:ln w="9525" cap="flat" cmpd="sng" algn="ctr">
              <a:solidFill>
                <a:schemeClr val="lt1">
                  <a:alpha val="50000"/>
                </a:schemeClr>
              </a:solidFill>
              <a:round/>
            </a:ln>
            <a:effectLst/>
          </c:spPr>
          <c:invertIfNegative val="0"/>
          <c:dPt>
            <c:idx val="1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4-D58F-834A-955D-BF11CAC103C1}"/>
              </c:ext>
            </c:extLst>
          </c:dPt>
          <c:dPt>
            <c:idx val="13"/>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5-D58F-834A-955D-BF11CAC103C1}"/>
              </c:ext>
            </c:extLst>
          </c:dPt>
          <c:dPt>
            <c:idx val="14"/>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6-D58F-834A-955D-BF11CAC103C1}"/>
              </c:ext>
            </c:extLst>
          </c:dPt>
          <c:dPt>
            <c:idx val="16"/>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8-D58F-834A-955D-BF11CAC103C1}"/>
              </c:ext>
            </c:extLst>
          </c:dPt>
          <c:dPt>
            <c:idx val="18"/>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A-D58F-834A-955D-BF11CAC103C1}"/>
              </c:ext>
            </c:extLst>
          </c:dPt>
          <c:dPt>
            <c:idx val="20"/>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C-D58F-834A-955D-BF11CAC103C1}"/>
              </c:ext>
            </c:extLst>
          </c:dPt>
          <c:dPt>
            <c:idx val="24"/>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F-D58F-834A-955D-BF11CAC103C1}"/>
              </c:ext>
            </c:extLst>
          </c:dPt>
          <c:dPt>
            <c:idx val="26"/>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1-D58F-834A-955D-BF11CAC103C1}"/>
              </c:ext>
            </c:extLst>
          </c:dPt>
          <c:dLbls>
            <c:dLbl>
              <c:idx val="0"/>
              <c:layout>
                <c:manualLayout>
                  <c:x val="4.9668874172185427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8F-834A-955D-BF11CAC103C1}"/>
                </c:ext>
              </c:extLst>
            </c:dLbl>
            <c:dLbl>
              <c:idx val="1"/>
              <c:layout>
                <c:manualLayout>
                  <c:x val="0.21385215144878403"/>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8F-834A-955D-BF11CAC103C1}"/>
                </c:ext>
              </c:extLst>
            </c:dLbl>
            <c:dLbl>
              <c:idx val="2"/>
              <c:layout>
                <c:manualLayout>
                  <c:x val="0.13934878587196467"/>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8F-834A-955D-BF11CAC103C1}"/>
                </c:ext>
              </c:extLst>
            </c:dLbl>
            <c:dLbl>
              <c:idx val="3"/>
              <c:layout>
                <c:manualLayout>
                  <c:x val="7.1743929359823405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8F-834A-955D-BF11CAC103C1}"/>
                </c:ext>
              </c:extLst>
            </c:dLbl>
            <c:dLbl>
              <c:idx val="4"/>
              <c:layout>
                <c:manualLayout>
                  <c:x val="8.2781456953642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8F-834A-955D-BF11CAC103C1}"/>
                </c:ext>
              </c:extLst>
            </c:dLbl>
            <c:dLbl>
              <c:idx val="5"/>
              <c:layout>
                <c:manualLayout>
                  <c:x val="7.8642438424501568E-2"/>
                  <c:y val="-2.37746226800118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58F-834A-955D-BF11CAC103C1}"/>
                </c:ext>
              </c:extLst>
            </c:dLbl>
            <c:dLbl>
              <c:idx val="6"/>
              <c:layout>
                <c:manualLayout>
                  <c:x val="0.10485651214128025"/>
                  <c:y val="-2.37755587256309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8F-834A-955D-BF11CAC103C1}"/>
                </c:ext>
              </c:extLst>
            </c:dLbl>
            <c:dLbl>
              <c:idx val="7"/>
              <c:layout>
                <c:manualLayout>
                  <c:x val="0.1200331125827813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58F-834A-955D-BF11CAC103C1}"/>
                </c:ext>
              </c:extLst>
            </c:dLbl>
            <c:dLbl>
              <c:idx val="8"/>
              <c:layout>
                <c:manualLayout>
                  <c:x val="8.8300220750551772E-2"/>
                  <c:y val="9.36045618247533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58F-834A-955D-BF11CAC103C1}"/>
                </c:ext>
              </c:extLst>
            </c:dLbl>
            <c:dLbl>
              <c:idx val="9"/>
              <c:layout>
                <c:manualLayout>
                  <c:x val="4.8289183222958054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58F-834A-955D-BF11CAC103C1}"/>
                </c:ext>
              </c:extLst>
            </c:dLbl>
            <c:dLbl>
              <c:idx val="10"/>
              <c:layout>
                <c:manualLayout>
                  <c:x val="2.0695364238410598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1821192052980136E-2"/>
                      <c:h val="2.849510073722953E-2"/>
                    </c:manualLayout>
                  </c15:layout>
                </c:ext>
                <c:ext xmlns:c16="http://schemas.microsoft.com/office/drawing/2014/chart" uri="{C3380CC4-5D6E-409C-BE32-E72D297353CC}">
                  <c16:uniqueId val="{00000013-D58F-834A-955D-BF11CAC103C1}"/>
                </c:ext>
              </c:extLst>
            </c:dLbl>
            <c:dLbl>
              <c:idx val="12"/>
              <c:layout>
                <c:manualLayout>
                  <c:x val="0.1365894039735099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58F-834A-955D-BF11CAC103C1}"/>
                </c:ext>
              </c:extLst>
            </c:dLbl>
            <c:dLbl>
              <c:idx val="13"/>
              <c:layout>
                <c:manualLayout>
                  <c:x val="0.12969094922737306"/>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58F-834A-955D-BF11CAC103C1}"/>
                </c:ext>
              </c:extLst>
            </c:dLbl>
            <c:dLbl>
              <c:idx val="14"/>
              <c:layout>
                <c:manualLayout>
                  <c:x val="4.1390782795362499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58F-834A-955D-BF11CAC103C1}"/>
                </c:ext>
              </c:extLst>
            </c:dLbl>
            <c:dLbl>
              <c:idx val="15"/>
              <c:layout>
                <c:manualLayout>
                  <c:x val="1.79359823399558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58F-834A-955D-BF11CAC103C1}"/>
                </c:ext>
              </c:extLst>
            </c:dLbl>
            <c:dLbl>
              <c:idx val="16"/>
              <c:layout>
                <c:manualLayout>
                  <c:x val="8.7610375275938096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5607064017660046E-2"/>
                      <c:h val="3.3250212482355532E-2"/>
                    </c:manualLayout>
                  </c15:layout>
                </c:ext>
                <c:ext xmlns:c16="http://schemas.microsoft.com/office/drawing/2014/chart" uri="{C3380CC4-5D6E-409C-BE32-E72D297353CC}">
                  <c16:uniqueId val="{00000018-D58F-834A-955D-BF11CAC103C1}"/>
                </c:ext>
              </c:extLst>
            </c:dLbl>
            <c:dLbl>
              <c:idx val="17"/>
              <c:layout>
                <c:manualLayout>
                  <c:x val="1.10375275938189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58F-834A-955D-BF11CAC103C1}"/>
                </c:ext>
              </c:extLst>
            </c:dLbl>
            <c:dLbl>
              <c:idx val="18"/>
              <c:layout>
                <c:manualLayout>
                  <c:x val="2.4834491404634024E-2"/>
                  <c:y val="2.377555872563005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125827814569532E-2"/>
                      <c:h val="3.5627768354918543E-2"/>
                    </c:manualLayout>
                  </c15:layout>
                </c:ext>
                <c:ext xmlns:c16="http://schemas.microsoft.com/office/drawing/2014/chart" uri="{C3380CC4-5D6E-409C-BE32-E72D297353CC}">
                  <c16:uniqueId val="{0000001A-D58F-834A-955D-BF11CAC103C1}"/>
                </c:ext>
              </c:extLst>
            </c:dLbl>
            <c:dLbl>
              <c:idx val="19"/>
              <c:layout>
                <c:manualLayout>
                  <c:x val="1.51766004415011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58F-834A-955D-BF11CAC103C1}"/>
                </c:ext>
              </c:extLst>
            </c:dLbl>
            <c:dLbl>
              <c:idx val="20"/>
              <c:layout>
                <c:manualLayout>
                  <c:x val="3.17328918322294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58F-834A-955D-BF11CAC103C1}"/>
                </c:ext>
              </c:extLst>
            </c:dLbl>
            <c:dLbl>
              <c:idx val="22"/>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58F-834A-955D-BF11CAC103C1}"/>
                </c:ext>
              </c:extLst>
            </c:dLbl>
            <c:dLbl>
              <c:idx val="23"/>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58F-834A-955D-BF11CAC103C1}"/>
                </c:ext>
              </c:extLst>
            </c:dLbl>
            <c:dLbl>
              <c:idx val="24"/>
              <c:layout>
                <c:manualLayout>
                  <c:x val="2.3454800455406651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6986754966887416E-2"/>
                      <c:h val="2.849510073722953E-2"/>
                    </c:manualLayout>
                  </c15:layout>
                </c:ext>
                <c:ext xmlns:c16="http://schemas.microsoft.com/office/drawing/2014/chart" uri="{C3380CC4-5D6E-409C-BE32-E72D297353CC}">
                  <c16:uniqueId val="{0000001F-D58F-834A-955D-BF11CAC103C1}"/>
                </c:ext>
              </c:extLst>
            </c:dLbl>
            <c:dLbl>
              <c:idx val="25"/>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58F-834A-955D-BF11CAC103C1}"/>
                </c:ext>
              </c:extLst>
            </c:dLbl>
            <c:dLbl>
              <c:idx val="26"/>
              <c:layout>
                <c:manualLayout>
                  <c:x val="2.6214128035320087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505518763796912E-2"/>
                      <c:h val="3.3250212482355532E-2"/>
                    </c:manualLayout>
                  </c15:layout>
                </c:ext>
                <c:ext xmlns:c16="http://schemas.microsoft.com/office/drawing/2014/chart" uri="{C3380CC4-5D6E-409C-BE32-E72D297353CC}">
                  <c16:uniqueId val="{00000021-D58F-834A-955D-BF11CAC103C1}"/>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example'!$U$3:$U$29</c:f>
              <c:numCache>
                <c:formatCode>General</c:formatCode>
                <c:ptCount val="27"/>
                <c:pt idx="0">
                  <c:v>5</c:v>
                </c:pt>
                <c:pt idx="1">
                  <c:v>24</c:v>
                </c:pt>
                <c:pt idx="2">
                  <c:v>15</c:v>
                </c:pt>
                <c:pt idx="3">
                  <c:v>7</c:v>
                </c:pt>
                <c:pt idx="4">
                  <c:v>9</c:v>
                </c:pt>
                <c:pt idx="5">
                  <c:v>8</c:v>
                </c:pt>
                <c:pt idx="6">
                  <c:v>11</c:v>
                </c:pt>
                <c:pt idx="7">
                  <c:v>13</c:v>
                </c:pt>
                <c:pt idx="8">
                  <c:v>9</c:v>
                </c:pt>
                <c:pt idx="9">
                  <c:v>5</c:v>
                </c:pt>
                <c:pt idx="10">
                  <c:v>1</c:v>
                </c:pt>
                <c:pt idx="12">
                  <c:v>15</c:v>
                </c:pt>
                <c:pt idx="13">
                  <c:v>14</c:v>
                </c:pt>
                <c:pt idx="14">
                  <c:v>2</c:v>
                </c:pt>
                <c:pt idx="15">
                  <c:v>0</c:v>
                </c:pt>
                <c:pt idx="16">
                  <c:v>9</c:v>
                </c:pt>
                <c:pt idx="17">
                  <c:v>0</c:v>
                </c:pt>
                <c:pt idx="18">
                  <c:v>1</c:v>
                </c:pt>
                <c:pt idx="19">
                  <c:v>0</c:v>
                </c:pt>
                <c:pt idx="20">
                  <c:v>3</c:v>
                </c:pt>
                <c:pt idx="22">
                  <c:v>0</c:v>
                </c:pt>
                <c:pt idx="23">
                  <c:v>0</c:v>
                </c:pt>
                <c:pt idx="24">
                  <c:v>1</c:v>
                </c:pt>
                <c:pt idx="25">
                  <c:v>0</c:v>
                </c:pt>
                <c:pt idx="26">
                  <c:v>1</c:v>
                </c:pt>
              </c:numCache>
            </c:numRef>
          </c:val>
          <c:extLst>
            <c:ext xmlns:c16="http://schemas.microsoft.com/office/drawing/2014/chart" uri="{C3380CC4-5D6E-409C-BE32-E72D297353CC}">
              <c16:uniqueId val="{00000022-D58F-834A-955D-BF11CAC103C1}"/>
            </c:ext>
          </c:extLst>
        </c:ser>
        <c:dLbls>
          <c:dLblPos val="ctr"/>
          <c:showLegendKey val="0"/>
          <c:showVal val="1"/>
          <c:showCatName val="0"/>
          <c:showSerName val="0"/>
          <c:showPercent val="0"/>
          <c:showBubbleSize val="0"/>
        </c:dLbls>
        <c:gapWidth val="150"/>
        <c:overlap val="100"/>
        <c:axId val="668474712"/>
        <c:axId val="668472912"/>
      </c:barChart>
      <c:catAx>
        <c:axId val="66847471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tx1"/>
                </a:solidFill>
                <a:latin typeface="+mn-lt"/>
                <a:ea typeface="+mn-ea"/>
                <a:cs typeface="+mn-cs"/>
              </a:defRPr>
            </a:pPr>
            <a:endParaRPr lang="fr-FR"/>
          </a:p>
        </c:txPr>
        <c:crossAx val="668472912"/>
        <c:crosses val="autoZero"/>
        <c:auto val="1"/>
        <c:lblAlgn val="ctr"/>
        <c:lblOffset val="100"/>
        <c:noMultiLvlLbl val="0"/>
      </c:catAx>
      <c:valAx>
        <c:axId val="6684729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68474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modernComment_118E_D71823BF.xml><?xml version="1.0" encoding="utf-8"?>
<p188:cmLst xmlns:a="http://schemas.openxmlformats.org/drawingml/2006/main" xmlns:r="http://schemas.openxmlformats.org/officeDocument/2006/relationships" xmlns:p188="http://schemas.microsoft.com/office/powerpoint/2018/8/main">
  <p188:cm id="{AD9EE17B-090A-DE40-A03B-4E1A3E3F4DCB}" authorId="{43C67D9C-DABA-DAB7-28D5-2DFC77289255}" created="2024-11-21T17:51:19.359">
    <ac:deMkLst xmlns:ac="http://schemas.microsoft.com/office/drawing/2013/main/command">
      <pc:docMk xmlns:pc="http://schemas.microsoft.com/office/powerpoint/2013/main/command"/>
      <pc:sldMk xmlns:pc="http://schemas.microsoft.com/office/powerpoint/2013/main/command" cId="3608683455" sldId="4494"/>
      <ac:picMk id="7" creationId="{AF3E0DA9-AFD0-1C20-1053-B8FDF568E3B3}"/>
    </ac:deMkLst>
    <p188:txBody>
      <a:bodyPr/>
      <a:lstStyle/>
      <a:p>
        <a:r>
          <a:rPr lang="en-US"/>
          <a:t>A photo of two hands holding puzzle pieces.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CBCC-0BF9-3A4F-8427-A52C3B9C25DB}"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B198-1CCF-724B-908F-5F66E990C5BE}" type="slidenum">
              <a:rPr lang="en-US" smtClean="0"/>
              <a:t>‹N°›</a:t>
            </a:fld>
            <a:endParaRPr lang="en-US"/>
          </a:p>
        </p:txBody>
      </p:sp>
    </p:spTree>
    <p:extLst>
      <p:ext uri="{BB962C8B-B14F-4D97-AF65-F5344CB8AC3E}">
        <p14:creationId xmlns:p14="http://schemas.microsoft.com/office/powerpoint/2010/main" val="142846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health.org.uk/publications/the-measurement-and-monitoring-of-safet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blackhealthalliance.ca/home/health-inequities/" TargetMode="External"/><Relationship Id="rId3" Type="http://schemas.openxmlformats.org/officeDocument/2006/relationships/hyperlink" Target="https://www.longwoods.com/audio-video/video/Youtube/10101" TargetMode="External"/><Relationship Id="rId7" Type="http://schemas.openxmlformats.org/officeDocument/2006/relationships/hyperlink" Target="https://www.camh.ca/-/media/files/camh-dismantling-anti-black-racism-pdf.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bc.ca/news/canada/british-columbia/bc-keegan-combes-death-nursing-college-1.6970623" TargetMode="External"/><Relationship Id="rId5" Type="http://schemas.openxmlformats.org/officeDocument/2006/relationships/hyperlink" Target="https://www.fnha.ca/Documents/FNHA-Remembering-Keegan.pdf" TargetMode="External"/><Relationship Id="rId4" Type="http://schemas.openxmlformats.org/officeDocument/2006/relationships/hyperlink" Target="https://www.longwoods.com/audio-video/video/Youtube/10101%22%EF%B7%9FHYPERLINK%20%22https:/www.ncbi.nlm.nih.gov/pmc/articles/PMC1054222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br.org/2024/07/to-improve-health-care-focus-on-fixing-systems-not-peop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health.org.uk/publications/the-measurement-and-monitoring-of-safety"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cap="small" spc="25" dirty="0">
                <a:solidFill>
                  <a:srgbClr val="3F3691"/>
                </a:solidFill>
                <a:effectLst/>
                <a:latin typeface="Calibri" panose="020F0502020204030204" pitchFamily="34" charset="0"/>
              </a:rPr>
              <a:t>This slide deck has been created to support the facilitation of the activity - </a:t>
            </a:r>
            <a:r>
              <a:rPr lang="en-US" sz="1200" b="1" dirty="0">
                <a:solidFill>
                  <a:srgbClr val="3F3691"/>
                </a:solidFill>
                <a:effectLst/>
                <a:latin typeface="Calibri" panose="020F0502020204030204" pitchFamily="34" charset="0"/>
                <a:ea typeface="Times New Roman" panose="02020603050405020304" pitchFamily="18" charset="0"/>
              </a:rPr>
              <a:t>NAVIGATING THE MEASUREMENT AND MONITORING SAFETY CLOUDS: </a:t>
            </a:r>
            <a:r>
              <a:rPr lang="en-CA" sz="1200" b="1" cap="small" spc="25" dirty="0">
                <a:solidFill>
                  <a:srgbClr val="3F3691"/>
                </a:solidFill>
                <a:effectLst/>
                <a:latin typeface="Calibri" panose="020F0502020204030204" pitchFamily="34" charset="0"/>
                <a:ea typeface="Calibri" panose="020F0502020204030204" pitchFamily="34" charset="0"/>
              </a:rPr>
              <a:t>LEADERS’ SELF-REFLECTION AND DISCUSSION </a:t>
            </a:r>
          </a:p>
          <a:p>
            <a:r>
              <a:rPr lang="en-CA" sz="1200" b="1" cap="small" spc="25" dirty="0">
                <a:solidFill>
                  <a:srgbClr val="3F3691"/>
                </a:solidFill>
                <a:effectLst/>
                <a:latin typeface="Calibri" panose="020F0502020204030204" pitchFamily="34" charset="0"/>
              </a:rPr>
              <a:t>Please refer to the activity card for more details about the activity and instructions for hosting. </a:t>
            </a:r>
          </a:p>
          <a:p>
            <a:r>
              <a:rPr lang="en-CA" sz="1200" b="1" cap="small" spc="25" dirty="0">
                <a:solidFill>
                  <a:srgbClr val="3F3691"/>
                </a:solidFill>
                <a:effectLst/>
                <a:latin typeface="Calibri" panose="020F0502020204030204" pitchFamily="34" charset="0"/>
              </a:rPr>
              <a:t>Please feel free to modify this deck to suit your audience and facilitation style.  </a:t>
            </a:r>
          </a:p>
          <a:p>
            <a:endParaRPr lang="en-CA" sz="1200" b="1" cap="small" spc="25" dirty="0">
              <a:solidFill>
                <a:srgbClr val="3F369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rPr>
              <a:t>Senior leaders are key champions for </a:t>
            </a:r>
            <a:r>
              <a:rPr lang="en-CA" sz="1200" u="sng" dirty="0">
                <a:solidFill>
                  <a:srgbClr val="0563C1"/>
                </a:solidFill>
                <a:effectLst/>
                <a:latin typeface="Calibri" panose="020F0502020204030204" pitchFamily="34" charset="0"/>
                <a:ea typeface="Calibri" panose="020F0502020204030204" pitchFamily="34" charset="0"/>
                <a:hlinkClick r:id="rId3"/>
              </a:rPr>
              <a:t>Rethinking Patient Safety</a:t>
            </a:r>
            <a:r>
              <a:rPr lang="en-CA" sz="1200" dirty="0">
                <a:effectLst/>
                <a:latin typeface="Calibri" panose="020F0502020204030204" pitchFamily="34" charset="0"/>
                <a:ea typeface="Calibri" panose="020F0502020204030204" pitchFamily="34" charset="0"/>
              </a:rPr>
              <a:t>.  This activity encourages self-reflection by senior leaders in five domains of the </a:t>
            </a:r>
            <a:r>
              <a:rPr lang="en-CA" sz="1200" u="sng" dirty="0">
                <a:solidFill>
                  <a:srgbClr val="0563C1"/>
                </a:solidFill>
                <a:effectLst/>
                <a:latin typeface="Calibri" panose="020F0502020204030204" pitchFamily="34" charset="0"/>
                <a:ea typeface="Calibri" panose="020F0502020204030204" pitchFamily="34" charset="0"/>
                <a:hlinkClick r:id="rId4"/>
              </a:rPr>
              <a:t>Measurement and Monitoring of Safety Framework</a:t>
            </a:r>
            <a:r>
              <a:rPr lang="en-CA" sz="1200" u="sng" baseline="30000" dirty="0">
                <a:solidFill>
                  <a:srgbClr val="0563C1"/>
                </a:solidFill>
                <a:effectLst/>
                <a:latin typeface="Calibri" panose="020F0502020204030204" pitchFamily="34" charset="0"/>
                <a:ea typeface="Calibri" panose="020F0502020204030204" pitchFamily="34" charset="0"/>
              </a:rPr>
              <a:t> </a:t>
            </a:r>
            <a:r>
              <a:rPr lang="en-CA" sz="1200" dirty="0">
                <a:effectLst/>
                <a:latin typeface="Calibri" panose="020F0502020204030204" pitchFamily="34" charset="0"/>
                <a:ea typeface="Calibri" panose="020F0502020204030204" pitchFamily="34" charset="0"/>
              </a:rPr>
              <a:t>(MMSF), which has formed the foundation for Rethinking Patient Safety. It is intended to support reflection and discussion around current approaches for measuring and monitoring safet</a:t>
            </a:r>
            <a:r>
              <a:rPr lang="en-CA" sz="1200" dirty="0">
                <a:solidFill>
                  <a:srgbClr val="000000"/>
                </a:solidFill>
                <a:effectLst/>
                <a:latin typeface="Calibri" panose="020F0502020204030204" pitchFamily="34" charset="0"/>
                <a:ea typeface="Calibri" panose="020F0502020204030204" pitchFamily="34" charset="0"/>
              </a:rPr>
              <a:t>y in all sectors of healthcare – from acute care and rehabilitation, long term care, and care in home and community.  Wh</a:t>
            </a:r>
            <a:r>
              <a:rPr lang="en-CA" sz="1200" dirty="0">
                <a:effectLst/>
                <a:latin typeface="Calibri" panose="020F0502020204030204" pitchFamily="34" charset="0"/>
                <a:ea typeface="Calibri" panose="020F0502020204030204" pitchFamily="34" charset="0"/>
              </a:rPr>
              <a:t>ile we have made progress on reporting and learning from harm, it is now time to maximize learning from other sources of safety information.  Each dimension of MMSF is represented as a ‘safety cloud’ comprised of two themes and questions to reflect on and discuss.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F3691"/>
                </a:solidFill>
                <a:effectLst/>
                <a:latin typeface="Calibri" panose="020F0502020204030204" pitchFamily="34" charset="0"/>
                <a:ea typeface="Times New Roman" panose="02020603050405020304" pitchFamily="18" charset="0"/>
              </a:rPr>
              <a:t>What are safety cloud themes?</a:t>
            </a:r>
            <a:endParaRPr lang="en-CA" sz="1200" dirty="0">
              <a:effectLst/>
              <a:latin typeface="Calibri" panose="020F0502020204030204" pitchFamily="34" charset="0"/>
              <a:ea typeface="Calibri" panose="020F0502020204030204" pitchFamily="34" charset="0"/>
            </a:endParaRPr>
          </a:p>
          <a:p>
            <a:endParaRPr lang="en-GB" dirty="0"/>
          </a:p>
          <a:p>
            <a:r>
              <a:rPr lang="en-US" sz="1200" dirty="0">
                <a:effectLst/>
                <a:latin typeface="Calibri" panose="020F0502020204030204" pitchFamily="34" charset="0"/>
                <a:ea typeface="Times New Roman" panose="02020603050405020304" pitchFamily="18" charset="0"/>
              </a:rPr>
              <a:t>The exercise involves exploring all five domains of the MMSF (past harm, reliability, sensitivity to operations, anticipation &amp; preparedness, and integration &amp; learning) using safety clouds.  </a:t>
            </a:r>
            <a:r>
              <a:rPr lang="en-CA" sz="1200" dirty="0">
                <a:effectLst/>
                <a:latin typeface="Calibri" panose="020F0502020204030204" pitchFamily="34" charset="0"/>
                <a:ea typeface="Calibri" panose="020F0502020204030204" pitchFamily="34" charset="0"/>
              </a:rPr>
              <a:t>Each safety cloud is comprised of two themes for which leaders may first self-reflect, and then hold reflective conversations  </a:t>
            </a:r>
          </a:p>
          <a:p>
            <a:r>
              <a:rPr lang="en-US" sz="1200" dirty="0">
                <a:effectLst/>
                <a:latin typeface="Calibri" panose="020F0502020204030204" pitchFamily="34" charset="0"/>
                <a:ea typeface="Times New Roman" panose="02020603050405020304" pitchFamily="18" charset="0"/>
              </a:rPr>
              <a:t>The themes in each safety cloud represent common challenges healthcare organizations may face as they move toward Rethinking Patient Safety and evolve their approach to measuring and monitoring safety.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All five domains of the MMSF and each safety theme is explained in detail in this slide deck.  Some of the themes will resonate with you more than others. Your organization may have denser clouds for one or two themes. </a:t>
            </a:r>
            <a:endParaRPr lang="en-CA" sz="1200" dirty="0">
              <a:effectLst/>
              <a:latin typeface="Calibri" panose="020F0502020204030204" pitchFamily="34" charset="0"/>
              <a:ea typeface="Calibri" panose="020F0502020204030204" pitchFamily="34" charset="0"/>
            </a:endParaRPr>
          </a:p>
          <a:p>
            <a:endParaRPr lang="en-GB" dirty="0"/>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We recommend </a:t>
            </a:r>
            <a:r>
              <a:rPr lang="en-US" sz="1200" dirty="0">
                <a:effectLst/>
                <a:latin typeface="Calibri" panose="020F0502020204030204" pitchFamily="34" charset="0"/>
                <a:ea typeface="Times New Roman" panose="02020603050405020304" pitchFamily="18" charset="0"/>
              </a:rPr>
              <a:t>you break down the activity into bitesize chunks. For example, you may opt to work through one safety cloud and its associated themes in each reflective leadership conversation or take one of the themes in each safety cloud and discuss it, then have a conversation about the next theme at your next Board or senior leadership meeting, retreat or in another forum. What matters is that you have an honest, open and inclusive conversation about the challenges related to each safety theme and associated question.</a:t>
            </a:r>
            <a:endParaRPr lang="en-CA"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Do not</a:t>
            </a:r>
            <a:r>
              <a:rPr lang="en-US" sz="1200" dirty="0">
                <a:effectLst/>
                <a:latin typeface="Calibri" panose="020F0502020204030204" pitchFamily="34" charset="0"/>
                <a:ea typeface="Times New Roman" panose="02020603050405020304" pitchFamily="18" charset="0"/>
              </a:rPr>
              <a:t> try to have reflective conversations about all ten themes in one session. A series of deeper, more meaningful conversations spread out over time will enable you to thoroughly explore each safety theme.</a:t>
            </a:r>
            <a:endParaRPr lang="en-CA" sz="1200" dirty="0">
              <a:effectLst/>
              <a:latin typeface="Calibri" panose="020F0502020204030204" pitchFamily="34" charset="0"/>
              <a:ea typeface="Calibri" panose="020F050202020403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a:t>
            </a:fld>
            <a:endParaRPr lang="en-US"/>
          </a:p>
        </p:txBody>
      </p:sp>
    </p:spTree>
    <p:extLst>
      <p:ext uri="{BB962C8B-B14F-4D97-AF65-F5344CB8AC3E}">
        <p14:creationId xmlns:p14="http://schemas.microsoft.com/office/powerpoint/2010/main" val="418197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 brief introduction to “past harm”, but prior to exploring a broader view of harm and the past harm safety theme clouds - </a:t>
            </a:r>
          </a:p>
          <a:p>
            <a:endParaRPr lang="en-US" dirty="0"/>
          </a:p>
          <a:p>
            <a:r>
              <a:rPr lang="en-US" dirty="0"/>
              <a:t>Think and reflect on the question - How do we currently answer the question “Has care been safe in the past?”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12</a:t>
            </a:fld>
            <a:endParaRPr lang="en-US"/>
          </a:p>
        </p:txBody>
      </p:sp>
    </p:spTree>
    <p:extLst>
      <p:ext uri="{BB962C8B-B14F-4D97-AF65-F5344CB8AC3E}">
        <p14:creationId xmlns:p14="http://schemas.microsoft.com/office/powerpoint/2010/main" val="108515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14</a:t>
            </a:fld>
            <a:endParaRPr lang="en-US"/>
          </a:p>
        </p:txBody>
      </p:sp>
    </p:spTree>
    <p:extLst>
      <p:ext uri="{BB962C8B-B14F-4D97-AF65-F5344CB8AC3E}">
        <p14:creationId xmlns:p14="http://schemas.microsoft.com/office/powerpoint/2010/main" val="590475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cs typeface="Calibri"/>
              </a:rPr>
              <a:t>Categories of safety incidents includes </a:t>
            </a:r>
            <a:r>
              <a:rPr lang="en-US" sz="1200" dirty="0"/>
              <a:t>delayed, missed or incorrect diagnosis; over-, under- or incorrect treatment/services; demeaning and dehumanizing incidents, </a:t>
            </a:r>
            <a:r>
              <a:rPr lang="en-CA" sz="1200" dirty="0"/>
              <a:t>culturally unsafe care; moral distress; etc.  - Refer to the slide about broadening our understanding of healthcare harm and visit </a:t>
            </a:r>
            <a:r>
              <a:rPr lang="en-CA" sz="1200" dirty="0" err="1"/>
              <a:t>Understandharm.ca</a:t>
            </a:r>
            <a:r>
              <a:rPr lang="en-CA" sz="1200" dirty="0"/>
              <a:t> for more examples of safety incidents and details about healthcare harm.  </a:t>
            </a:r>
            <a:endParaRPr lang="en-CA" dirty="0">
              <a:cs typeface="Calibri"/>
            </a:endParaRPr>
          </a:p>
          <a:p>
            <a:endParaRPr lang="en-CA" dirty="0"/>
          </a:p>
          <a:p>
            <a:r>
              <a:rPr lang="en-CA" dirty="0"/>
              <a:t>Resources / evidence to support examples related to maternity incidents, overuse of restraints, over sedation, and seclusion in mental health settings: </a:t>
            </a:r>
            <a:endParaRPr lang="en-CA" dirty="0">
              <a:cs typeface="Calibri"/>
            </a:endParaRPr>
          </a:p>
          <a:p>
            <a:pPr marL="171450" indent="-171450">
              <a:buFont typeface="Symbol"/>
              <a:buChar char="•"/>
            </a:pPr>
            <a:r>
              <a:rPr lang="en-CA" dirty="0">
                <a:hlinkClick r:id="rId3"/>
              </a:rPr>
              <a:t>The impacts of racism on healthcare quality and safety in canada: a case study and practical advice from ontario midwifer</a:t>
            </a:r>
            <a:endParaRPr lang="en-CA" dirty="0"/>
          </a:p>
          <a:p>
            <a:pPr marL="171450" indent="-171450">
              <a:buFont typeface="Symbol"/>
              <a:buChar char="•"/>
            </a:pPr>
            <a:r>
              <a:rPr lang="en-CA" u="sng" dirty="0">
                <a:hlinkClick r:id="rId4"/>
              </a:rPr>
              <a:t>Obstetric racism and perceived quality of maternity care in Canada: Voices of Black women</a:t>
            </a:r>
            <a:r>
              <a:rPr lang="en-CA" u="sng" dirty="0"/>
              <a:t> Research evidence has shown for example, that black and indigenous women have higher rates of pregnancy related deaths, pre-term births, low birthweight babies or births for which they receive little or no prenatal care compared to white women (Hill et al., 2022)</a:t>
            </a:r>
            <a:endParaRPr lang="en-CA" dirty="0"/>
          </a:p>
          <a:p>
            <a:pPr marL="171450" indent="-171450">
              <a:buFont typeface="Symbol"/>
              <a:buChar char="•"/>
            </a:pPr>
            <a:r>
              <a:rPr lang="en-CA" dirty="0"/>
              <a:t>First Nations, Inuit, and Metis people experience traumatic use of restraints. Specific case example </a:t>
            </a:r>
            <a:r>
              <a:rPr lang="en-CA" i="1" u="sng" dirty="0">
                <a:hlinkClick r:id="rId5"/>
              </a:rPr>
              <a:t>Remembering Keegan</a:t>
            </a:r>
            <a:r>
              <a:rPr lang="en-CA" dirty="0"/>
              <a:t> there is also a CBC report, </a:t>
            </a:r>
            <a:r>
              <a:rPr lang="en-CA" u="sng" dirty="0">
                <a:hlinkClick r:id="rId6"/>
              </a:rPr>
              <a:t>here</a:t>
            </a:r>
            <a:r>
              <a:rPr lang="en-CA" dirty="0"/>
              <a:t>. </a:t>
            </a:r>
            <a:endParaRPr lang="en-CA" dirty="0">
              <a:cs typeface="Calibri"/>
            </a:endParaRPr>
          </a:p>
          <a:p>
            <a:pPr marL="628650" lvl="1" indent="-171450">
              <a:buFont typeface="Courier New"/>
              <a:buChar char="○"/>
            </a:pPr>
            <a:r>
              <a:rPr lang="en-CA" dirty="0"/>
              <a:t>Potential Quote: ‘</a:t>
            </a:r>
            <a:r>
              <a:rPr lang="en-CA" i="1" dirty="0"/>
              <a:t>Survivors have testified to abuses – including use of restraints – in these schools and hospitals.13, 48, 49 This is not abstract in the context of health services that are delivered in BC in close proximity to the 21 former residential schools and three former Indian hospitals (</a:t>
            </a:r>
            <a:r>
              <a:rPr lang="en-CA" i="1" dirty="0" err="1"/>
              <a:t>Coqualeetza</a:t>
            </a:r>
            <a:r>
              <a:rPr lang="en-CA" i="1" dirty="0"/>
              <a:t> Indian Hospital in Chilliwack, Miller Bay Indian Hospital in Prince Rupert and Nanaimo Indian Hospital in Nanaimo)’ </a:t>
            </a:r>
            <a:endParaRPr lang="en-CA" dirty="0"/>
          </a:p>
          <a:p>
            <a:pPr marL="171450" indent="-171450">
              <a:buFont typeface="Symbol"/>
              <a:buChar char="•"/>
            </a:pPr>
            <a:r>
              <a:rPr lang="en-CA" i="1" dirty="0"/>
              <a:t>‘In a recent analysis of CAMH data, rates of restraint use were 44 per cent higher among Black patients than among white patients’</a:t>
            </a:r>
            <a:r>
              <a:rPr lang="en-CA" dirty="0"/>
              <a:t> (</a:t>
            </a:r>
            <a:r>
              <a:rPr lang="en-CA" u="sng" dirty="0">
                <a:hlinkClick r:id="rId7"/>
              </a:rPr>
              <a:t>camh-dismantling-anti-black-racism-pdf.pdf</a:t>
            </a:r>
            <a:r>
              <a:rPr lang="en-CA" dirty="0"/>
              <a:t>)</a:t>
            </a:r>
            <a:endParaRPr lang="en-CA" dirty="0">
              <a:cs typeface="Calibri"/>
            </a:endParaRPr>
          </a:p>
          <a:p>
            <a:pPr marL="171450" indent="-171450">
              <a:buFont typeface="Symbol"/>
              <a:buChar char="•"/>
            </a:pPr>
            <a:r>
              <a:rPr lang="en-CA" dirty="0"/>
              <a:t>‘</a:t>
            </a:r>
            <a:r>
              <a:rPr lang="en-CA" i="1" dirty="0"/>
              <a:t>Black Ontarians experience higher rates of restraint and confinement under the care of the mental health and addictions system’ </a:t>
            </a:r>
            <a:r>
              <a:rPr lang="en-CA" dirty="0"/>
              <a:t>  </a:t>
            </a:r>
            <a:r>
              <a:rPr lang="en-CA" u="sng" dirty="0">
                <a:hlinkClick r:id="rId8"/>
              </a:rPr>
              <a:t>HEALTH INEQUITIES (blackhealthalliance.ca)</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15</a:t>
            </a:fld>
            <a:endParaRPr lang="en-US"/>
          </a:p>
        </p:txBody>
      </p:sp>
    </p:spTree>
    <p:extLst>
      <p:ext uri="{BB962C8B-B14F-4D97-AF65-F5344CB8AC3E}">
        <p14:creationId xmlns:p14="http://schemas.microsoft.com/office/powerpoint/2010/main" val="37959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04190" lvl="0" indent="0">
              <a:lnSpc>
                <a:spcPct val="120000"/>
              </a:lnSpc>
              <a:spcAft>
                <a:spcPts val="0"/>
              </a:spcAft>
              <a:buFont typeface="Arial" panose="020B0604020202020204" pitchFamily="34" charset="0"/>
              <a:buNone/>
            </a:pPr>
            <a:r>
              <a:rPr lang="en-US" sz="1000" b="1" dirty="0"/>
              <a:t>Additional questions to consider from Rethinking Patient Safety are:</a:t>
            </a:r>
          </a:p>
          <a:p>
            <a:pPr marL="0" marR="504190" lvl="0" indent="0">
              <a:lnSpc>
                <a:spcPct val="120000"/>
              </a:lnSpc>
              <a:spcAft>
                <a:spcPts val="0"/>
              </a:spcAft>
              <a:buFont typeface="Arial" panose="020B0604020202020204" pitchFamily="34" charset="0"/>
              <a:buNone/>
            </a:pPr>
            <a:r>
              <a:rPr lang="en-US" sz="1200" dirty="0"/>
              <a:t>What comes to mind when you think of healthcare harm?</a:t>
            </a:r>
            <a:endParaRPr lang="en-US" sz="1000" b="1" dirty="0"/>
          </a:p>
          <a:p>
            <a:pPr marL="0" marR="504190" lvl="0" indent="0">
              <a:lnSpc>
                <a:spcPct val="120000"/>
              </a:lnSpc>
              <a:spcAft>
                <a:spcPts val="0"/>
              </a:spcAft>
              <a:buFont typeface="Arial" panose="020B0604020202020204" pitchFamily="34" charset="0"/>
              <a:buNone/>
            </a:pPr>
            <a:r>
              <a:rPr lang="en-US" sz="1200" dirty="0"/>
              <a:t>How can action on patient safety help reduce health inequities? </a:t>
            </a:r>
          </a:p>
          <a:p>
            <a:pPr marL="0" marR="504190" lvl="0" indent="0">
              <a:lnSpc>
                <a:spcPct val="120000"/>
              </a:lnSpc>
              <a:spcAft>
                <a:spcPts val="0"/>
              </a:spcAft>
              <a:buFont typeface="Arial" panose="020B0604020202020204" pitchFamily="34" charset="0"/>
              <a:buNone/>
            </a:pPr>
            <a:r>
              <a:rPr lang="en-US" sz="1200" dirty="0"/>
              <a:t>How can action on health inequities help improve patient safety? </a:t>
            </a:r>
            <a:endParaRPr lang="en-US" sz="1000" b="1"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16</a:t>
            </a:fld>
            <a:endParaRPr lang="en-US"/>
          </a:p>
        </p:txBody>
      </p:sp>
    </p:spTree>
    <p:extLst>
      <p:ext uri="{BB962C8B-B14F-4D97-AF65-F5344CB8AC3E}">
        <p14:creationId xmlns:p14="http://schemas.microsoft.com/office/powerpoint/2010/main" val="6739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effectLst/>
                <a:uLnTx/>
                <a:uFillTx/>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Incident investigations in healthcare often lead to what human factors experts call, ‘weak, person-focused’ recommendations, </a:t>
            </a:r>
            <a:r>
              <a:rPr kumimoji="0" lang="en-US" b="1" i="0" u="none" strike="noStrike" cap="none" spc="0" normalizeH="0" baseline="0" noProof="0" dirty="0">
                <a:ln>
                  <a:noFill/>
                </a:ln>
                <a:effectLst/>
                <a:uLnTx/>
                <a:uFillTx/>
              </a:rPr>
              <a:t>for example, reminding staff to comply with safety policies and procedures, introducing more safety policies and procedures or additional safety checks</a:t>
            </a:r>
            <a:r>
              <a:rPr kumimoji="0" lang="en-US" b="0" i="0" u="none" strike="noStrike" cap="none" spc="0" normalizeH="0" baseline="0" noProof="0" dirty="0">
                <a:ln>
                  <a:noFill/>
                </a:ln>
                <a:effectLst/>
                <a:uLnTx/>
                <a:uFillTx/>
              </a:rPr>
              <a:t>.  (Refer to the summary table of Strong, moderately strong and weak recommendations on the </a:t>
            </a:r>
            <a:r>
              <a:rPr kumimoji="0" lang="en-US" b="1" i="0" u="none" strike="noStrike" cap="none" spc="0" normalizeH="0" baseline="0" noProof="0" dirty="0">
                <a:ln>
                  <a:noFill/>
                </a:ln>
                <a:effectLst/>
                <a:uLnTx/>
                <a:uFillTx/>
              </a:rPr>
              <a:t>next slide</a:t>
            </a:r>
            <a:r>
              <a:rPr kumimoji="0" lang="en-US" b="0" i="0" u="none" strike="noStrike" cap="none" spc="0" normalizeH="0" baseline="0" noProof="0" dirty="0">
                <a:ln>
                  <a:noFill/>
                </a:ln>
                <a:effectLst/>
                <a:uLnTx/>
                <a:uFillTx/>
              </a:rPr>
              <a:t>)</a:t>
            </a:r>
            <a:endParaRPr kumimoji="0" lang="en-US" b="1" i="0" u="none" strike="noStrike" cap="none" spc="0" normalizeH="0" baseline="0" noProof="0" dirty="0">
              <a:ln>
                <a:noFill/>
              </a:ln>
              <a:solidFill>
                <a:srgbClr val="C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a:t>
            </a:r>
            <a:r>
              <a:rPr kumimoji="0" lang="en-US" b="0" i="0" u="none" strike="noStrike" cap="none" spc="0" normalizeH="0" baseline="0" noProof="0" dirty="0">
                <a:ln>
                  <a:noFill/>
                </a:ln>
                <a:effectLst/>
                <a:uLnTx/>
                <a:uFillTx/>
              </a:rPr>
              <a:t> factors research shows us that </a:t>
            </a:r>
            <a:r>
              <a:rPr lang="en-US" dirty="0"/>
              <a:t>when we rely solely on </a:t>
            </a:r>
            <a:r>
              <a:rPr kumimoji="0" lang="en-US" b="0" i="0" u="none" strike="noStrike" cap="none" spc="0" normalizeH="0" baseline="0" noProof="0" dirty="0">
                <a:ln>
                  <a:noFill/>
                </a:ln>
                <a:effectLst/>
                <a:uLnTx/>
                <a:uFillTx/>
              </a:rPr>
              <a:t>person-focused recommendations</a:t>
            </a:r>
            <a:r>
              <a:rPr lang="en-US" dirty="0"/>
              <a:t>,</a:t>
            </a:r>
            <a:r>
              <a:rPr kumimoji="0" lang="en-US" b="0" i="0" u="none" strike="noStrike" cap="none" spc="0" normalizeH="0" baseline="0" noProof="0" dirty="0">
                <a:ln>
                  <a:noFill/>
                </a:ln>
                <a:effectLst/>
                <a:uLnTx/>
                <a:uFillTx/>
              </a:rPr>
              <a:t> the same types of incident are likely to </a:t>
            </a:r>
            <a:r>
              <a:rPr lang="en-US" dirty="0"/>
              <a:t>recur</a:t>
            </a:r>
            <a:r>
              <a:rPr kumimoji="0" lang="en-US" b="0" i="0" u="none" strike="noStrike" cap="none" spc="0" normalizeH="0" baseline="0" noProof="0" dirty="0">
                <a:ln>
                  <a:noFill/>
                </a:ln>
                <a:effectLst/>
                <a:uLnTx/>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needs to be on designing healthcare systems which enable staff to deliver safe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leaders need to understand that some solutions and recommendations that are ‘person-focused,’ will be less strong than those which focus on redesigning healthcare systems and reengineering cultures are the strongest. </a:t>
            </a:r>
            <a:r>
              <a:rPr kumimoji="0" lang="en-US" b="0" i="0" u="none" strike="noStrike" cap="none" spc="0" normalizeH="0" baseline="0" noProof="0" dirty="0">
                <a:ln>
                  <a:noFill/>
                </a:ln>
                <a:effectLst/>
                <a:uLnTx/>
                <a:uFillTx/>
              </a:rPr>
              <a:t>(Refer to the summary table of Strong, moderately strong and weak recommendations on the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Designing healthcare systems to enable staff to deliver safe patient care will achieve greater improvements in safety than simply telling staff to comply, do better or do more.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18</a:t>
            </a:fld>
            <a:endParaRPr lang="en-US"/>
          </a:p>
        </p:txBody>
      </p:sp>
    </p:spTree>
    <p:extLst>
      <p:ext uri="{BB962C8B-B14F-4D97-AF65-F5344CB8AC3E}">
        <p14:creationId xmlns:p14="http://schemas.microsoft.com/office/powerpoint/2010/main" val="154935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Facilitator notes: Explain that the table on the slide has been developed based on research which shows that some types of recommendations are weaker than others. When recommendations from incident investigation reports are ‘person-focused’ they are weak because the underlying design flaws and systems weaknesses are not resolved. Relevant research papers on which the table is based are: </a:t>
            </a:r>
            <a:r>
              <a:rPr lang="en-GB" dirty="0" err="1"/>
              <a:t>i</a:t>
            </a:r>
            <a:r>
              <a:rPr lang="en-GB" dirty="0"/>
              <a:t>. Hibbert, Thomas, Deakin et al (2018). </a:t>
            </a:r>
            <a:r>
              <a:rPr lang="en-GB" i="1" dirty="0"/>
              <a:t>Are recommendations from root cause analysis effective and sustainable. An observational study.</a:t>
            </a:r>
            <a:r>
              <a:rPr lang="en-GB" dirty="0"/>
              <a:t> International Journal of Quality in Health Care, 30; 124-131 and ii. </a:t>
            </a:r>
            <a:r>
              <a:rPr lang="en-GB" dirty="0" err="1"/>
              <a:t>Cafazzo</a:t>
            </a:r>
            <a:r>
              <a:rPr lang="en-GB" dirty="0"/>
              <a:t> and St Cyr (2012), </a:t>
            </a:r>
            <a:r>
              <a:rPr lang="en-GB" b="0" i="1" dirty="0">
                <a:solidFill>
                  <a:srgbClr val="212121"/>
                </a:solidFill>
                <a:effectLst/>
                <a:highlight>
                  <a:srgbClr val="FFFFFF"/>
                </a:highlight>
                <a:latin typeface="Merriweather" panose="00000500000000000000" pitchFamily="2" charset="0"/>
              </a:rPr>
              <a:t>From discovery to design: the evolution of human factors in healthcare. </a:t>
            </a:r>
            <a:r>
              <a:rPr lang="en-GB" b="0" i="0" dirty="0">
                <a:solidFill>
                  <a:srgbClr val="5B616B"/>
                </a:solidFill>
                <a:effectLst/>
                <a:highlight>
                  <a:srgbClr val="FFFFFF"/>
                </a:highlight>
                <a:latin typeface="BlinkMacSystemFont"/>
              </a:rPr>
              <a:t>Healthcare Quality, </a:t>
            </a:r>
            <a:r>
              <a:rPr lang="pt-BR" b="0" i="0" dirty="0">
                <a:solidFill>
                  <a:srgbClr val="5B616B"/>
                </a:solidFill>
                <a:effectLst/>
                <a:highlight>
                  <a:srgbClr val="FFFFFF"/>
                </a:highlight>
                <a:latin typeface="BlinkMacSystemFont"/>
              </a:rPr>
              <a:t>2012:15 </a:t>
            </a:r>
            <a:r>
              <a:rPr lang="pt-BR" b="0" i="0" dirty="0" err="1">
                <a:solidFill>
                  <a:srgbClr val="5B616B"/>
                </a:solidFill>
                <a:effectLst/>
                <a:highlight>
                  <a:srgbClr val="FFFFFF"/>
                </a:highlight>
                <a:latin typeface="BlinkMacSystemFont"/>
              </a:rPr>
              <a:t>Spec</a:t>
            </a:r>
            <a:r>
              <a:rPr lang="pt-BR" b="0" i="0" dirty="0">
                <a:solidFill>
                  <a:srgbClr val="5B616B"/>
                </a:solidFill>
                <a:effectLst/>
                <a:highlight>
                  <a:srgbClr val="FFFFFF"/>
                </a:highlight>
                <a:latin typeface="BlinkMacSystemFont"/>
              </a:rPr>
              <a:t> No:24-9. </a:t>
            </a:r>
            <a:r>
              <a:rPr lang="pt-BR" b="0" i="0" dirty="0">
                <a:solidFill>
                  <a:srgbClr val="212121"/>
                </a:solidFill>
                <a:effectLst/>
                <a:highlight>
                  <a:srgbClr val="FFFFFF"/>
                </a:highlight>
                <a:latin typeface="BlinkMacSystemFont"/>
              </a:rPr>
              <a:t> </a:t>
            </a:r>
            <a:r>
              <a:rPr lang="pt-BR" b="0" i="0" dirty="0" err="1">
                <a:solidFill>
                  <a:srgbClr val="5B616B"/>
                </a:solidFill>
                <a:effectLst/>
                <a:highlight>
                  <a:srgbClr val="FFFFFF"/>
                </a:highlight>
                <a:latin typeface="BlinkMacSystemFont"/>
              </a:rPr>
              <a:t>doi</a:t>
            </a:r>
            <a:r>
              <a:rPr lang="pt-BR" b="0" i="0" dirty="0">
                <a:solidFill>
                  <a:srgbClr val="5B616B"/>
                </a:solidFill>
                <a:effectLst/>
                <a:highlight>
                  <a:srgbClr val="FFFFFF"/>
                </a:highlight>
                <a:latin typeface="BlinkMacSystemFont"/>
              </a:rPr>
              <a:t>: 10.12927/hcq.2012.22845.</a:t>
            </a:r>
            <a:r>
              <a:rPr lang="pt-BR" b="0" i="0" cap="small" dirty="0">
                <a:solidFill>
                  <a:srgbClr val="5B616B"/>
                </a:solidFill>
                <a:effectLst/>
                <a:highlight>
                  <a:srgbClr val="FFFFFF"/>
                </a:highlight>
                <a:latin typeface="BlinkMacSystemFont"/>
              </a:rPr>
              <a:t> </a:t>
            </a:r>
          </a:p>
          <a:p>
            <a:endParaRPr lang="pt-BR" b="0" i="0" cap="small" dirty="0">
              <a:solidFill>
                <a:srgbClr val="5B616B"/>
              </a:solidFill>
              <a:effectLst/>
              <a:highlight>
                <a:srgbClr val="FFFFFF"/>
              </a:highlight>
              <a:latin typeface="BlinkMacSystemFont"/>
            </a:endParaRPr>
          </a:p>
          <a:p>
            <a:pPr algn="l"/>
            <a:r>
              <a:rPr lang="en-GB" b="1" dirty="0"/>
              <a:t>(another resource to reinforce this point: </a:t>
            </a:r>
            <a:r>
              <a:rPr lang="en-US" b="1" dirty="0"/>
              <a:t>To Improve Health Care, Focus on Fixing Systems — Not People by Mate, Clark, and </a:t>
            </a:r>
            <a:r>
              <a:rPr lang="en-US" b="1" dirty="0" err="1"/>
              <a:t>Salvon</a:t>
            </a:r>
            <a:r>
              <a:rPr lang="en-US" b="1" dirty="0"/>
              <a:t>-Harman, Harvard Business Review (July 12, 2024). </a:t>
            </a:r>
            <a:r>
              <a:rPr kumimoji="0" lang="en-CA" sz="1800" b="1" i="0" u="none" strike="noStrike" kern="0" cap="none" spc="0" normalizeH="0" baseline="0" noProof="0" dirty="0">
                <a:ln>
                  <a:noFill/>
                </a:ln>
                <a:solidFill>
                  <a:sysClr val="windowText" lastClr="000000"/>
                </a:solidFill>
                <a:effectLst/>
                <a:uLnTx/>
                <a:uFillTx/>
                <a:hlinkClick r:id="rId3"/>
              </a:rPr>
              <a:t>https://hbr.org/2024/07/to-improve-health-care-focus-on-fixing-systems-not-people</a:t>
            </a:r>
            <a:endParaRPr lang="en-GB" b="1"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19</a:t>
            </a:fld>
            <a:endParaRPr lang="en-US"/>
          </a:p>
        </p:txBody>
      </p:sp>
    </p:spTree>
    <p:extLst>
      <p:ext uri="{BB962C8B-B14F-4D97-AF65-F5344CB8AC3E}">
        <p14:creationId xmlns:p14="http://schemas.microsoft.com/office/powerpoint/2010/main" val="266476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shows the </a:t>
            </a:r>
            <a:r>
              <a:rPr lang="en-GB" b="1" u="sng" dirty="0"/>
              <a:t>mocked</a:t>
            </a:r>
            <a:r>
              <a:rPr lang="en-GB" dirty="0"/>
              <a:t> up organizational profile which is typical of what we see when we carry out an analysis of recommendations in incident investigation reports.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Share some examples of the weak, person-centred recommendations, the moderately strong and strong ‘system-focused’ recommendations when you introduce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ask those participating to discuss the reflective question, </a:t>
            </a:r>
            <a:r>
              <a:rPr lang="en-GB" i="1" dirty="0"/>
              <a:t>‘</a:t>
            </a:r>
            <a:r>
              <a:rPr kumimoji="0" lang="en-US" b="0" i="1" u="none" strike="noStrike" cap="none" spc="0" normalizeH="0" baseline="0" noProof="0" dirty="0">
                <a:ln>
                  <a:noFill/>
                </a:ln>
                <a:effectLst/>
                <a:uLnTx/>
                <a:uFillTx/>
              </a:rPr>
              <a:t>How many of the recommendations from our incident investigation reports focus on improving the design of the healthcare system (i.e. system focused) and how many focus on asking point of care healthcare staff do comply, try harder or do additional tasks (person-focused)?’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20</a:t>
            </a:fld>
            <a:endParaRPr lang="en-US"/>
          </a:p>
        </p:txBody>
      </p:sp>
    </p:spTree>
    <p:extLst>
      <p:ext uri="{BB962C8B-B14F-4D97-AF65-F5344CB8AC3E}">
        <p14:creationId xmlns:p14="http://schemas.microsoft.com/office/powerpoint/2010/main" val="389915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The </a:t>
            </a:r>
            <a:r>
              <a:rPr kumimoji="0" lang="en-US" b="1" i="0" u="none" strike="noStrike" cap="none" spc="0" normalizeH="0" baseline="0" noProof="0" dirty="0">
                <a:ln>
                  <a:noFill/>
                </a:ln>
                <a:effectLst/>
                <a:uLnTx/>
                <a:uFillTx/>
              </a:rPr>
              <a:t>question</a:t>
            </a:r>
            <a:r>
              <a:rPr kumimoji="0" lang="en-US" b="0" i="0" u="none" strike="noStrike" cap="none" spc="0" normalizeH="0" baseline="0" noProof="0" dirty="0">
                <a:ln>
                  <a:noFill/>
                </a:ln>
                <a:effectLst/>
                <a:uLnTx/>
                <a:uFillTx/>
              </a:rPr>
              <a:t> is asking you, as a leader, to </a:t>
            </a:r>
            <a:r>
              <a:rPr lang="en-US" dirty="0"/>
              <a:t>consider the recommendations put forward in the organization’s incident investigations. Look at the mocked-up profile for Organization A and the table of what has been deemed weak, moderately strong and strong recommendations (previous slides) . What would your organizational profile look like? What needs to change?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21</a:t>
            </a:fld>
            <a:endParaRPr lang="en-US"/>
          </a:p>
        </p:txBody>
      </p:sp>
    </p:spTree>
    <p:extLst>
      <p:ext uri="{BB962C8B-B14F-4D97-AF65-F5344CB8AC3E}">
        <p14:creationId xmlns:p14="http://schemas.microsoft.com/office/powerpoint/2010/main" val="3887828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added in a takeaway task to this exercise. Ask the senior leaders who participate in the reflective exercise to source five incident investigation reports from their organization. The task is for them to consider whether their perceptions of how strong or weak the recommendations in the incident investigation reports match their perception of the strength of recommendations, and what they have shared in the reflective exercise. Were there any surprises? </a:t>
            </a:r>
          </a:p>
          <a:p>
            <a:endParaRPr lang="en-GB" dirty="0"/>
          </a:p>
          <a:p>
            <a:r>
              <a:rPr lang="en-GB" dirty="0"/>
              <a:t>Carrying out the takeaway task may confirm they, as leaders, need to support those leading investigations to reconsider the types of recommendations that we put forward. How might they do that?</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22</a:t>
            </a:fld>
            <a:endParaRPr lang="en-US"/>
          </a:p>
        </p:txBody>
      </p:sp>
    </p:spTree>
    <p:extLst>
      <p:ext uri="{BB962C8B-B14F-4D97-AF65-F5344CB8AC3E}">
        <p14:creationId xmlns:p14="http://schemas.microsoft.com/office/powerpoint/2010/main" val="399778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a past harm, have been introduced to a broader view of healthcare harm, and have completed the two “past harm” safety theme clouds…</a:t>
            </a:r>
          </a:p>
          <a:p>
            <a:r>
              <a:rPr lang="en-US" dirty="0"/>
              <a:t>Refer to your notes from the discussion on  - How do we </a:t>
            </a:r>
            <a:r>
              <a:rPr lang="en-US" b="1" dirty="0"/>
              <a:t>currently</a:t>
            </a:r>
            <a:r>
              <a:rPr lang="en-US" dirty="0"/>
              <a:t> answer the question “Has care been safe in the past?” </a:t>
            </a:r>
          </a:p>
          <a:p>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“Has care been safe in the past?”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23</a:t>
            </a:fld>
            <a:endParaRPr lang="en-US"/>
          </a:p>
        </p:txBody>
      </p:sp>
    </p:spTree>
    <p:extLst>
      <p:ext uri="{BB962C8B-B14F-4D97-AF65-F5344CB8AC3E}">
        <p14:creationId xmlns:p14="http://schemas.microsoft.com/office/powerpoint/2010/main" val="2928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2</a:t>
            </a:fld>
            <a:endParaRPr lang="en-US"/>
          </a:p>
        </p:txBody>
      </p:sp>
    </p:spTree>
    <p:extLst>
      <p:ext uri="{BB962C8B-B14F-4D97-AF65-F5344CB8AC3E}">
        <p14:creationId xmlns:p14="http://schemas.microsoft.com/office/powerpoint/2010/main" val="20677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23E2-30AF-CF4E-E92E-D591677F6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7614-B544-B3B7-08B1-80C4EF071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2FE1C-A319-08EF-64D4-DDF87E23801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0AF3C84-B729-47A2-D975-B3BD58E30FA7}"/>
              </a:ext>
            </a:extLst>
          </p:cNvPr>
          <p:cNvSpPr>
            <a:spLocks noGrp="1"/>
          </p:cNvSpPr>
          <p:nvPr>
            <p:ph type="sldNum" sz="quarter" idx="5"/>
          </p:nvPr>
        </p:nvSpPr>
        <p:spPr/>
        <p:txBody>
          <a:bodyPr/>
          <a:lstStyle/>
          <a:p>
            <a:fld id="{4144B198-1CCF-724B-908F-5F66E990C5BE}" type="slidenum">
              <a:rPr lang="en-US" smtClean="0"/>
              <a:t>24</a:t>
            </a:fld>
            <a:endParaRPr lang="en-US"/>
          </a:p>
        </p:txBody>
      </p:sp>
    </p:spTree>
    <p:extLst>
      <p:ext uri="{BB962C8B-B14F-4D97-AF65-F5344CB8AC3E}">
        <p14:creationId xmlns:p14="http://schemas.microsoft.com/office/powerpoint/2010/main" val="29969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3F3691"/>
                </a:solidFill>
                <a:latin typeface="Arial" panose="020B0604020202020204" pitchFamily="34" charset="0"/>
                <a:ea typeface="+mn-ea"/>
                <a:cs typeface="Arial" panose="020B0604020202020204" pitchFamily="34" charset="0"/>
              </a:rPr>
              <a:t>Reliability</a:t>
            </a:r>
            <a:r>
              <a:rPr lang="en-US" dirty="0">
                <a:solidFill>
                  <a:srgbClr val="3F3691"/>
                </a:solidFill>
                <a:latin typeface="Arial" panose="020B0604020202020204" pitchFamily="34" charset="0"/>
                <a:ea typeface="+mn-ea"/>
                <a:cs typeface="Arial" panose="020B0604020202020204" pitchFamily="34" charset="0"/>
              </a:rPr>
              <a:t>- Are our clinical systems and processes reliable?</a:t>
            </a: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latin typeface="+mn-lt"/>
                <a:ea typeface="+mn-ea"/>
                <a:cs typeface="+mn-cs"/>
              </a:rPr>
              <a:t>This</a:t>
            </a:r>
            <a:r>
              <a:rPr lang="en-GB" sz="1200" b="0" i="0" kern="1200" baseline="0" dirty="0">
                <a:solidFill>
                  <a:schemeClr val="tx1"/>
                </a:solidFill>
                <a:latin typeface="+mn-lt"/>
                <a:ea typeface="+mn-ea"/>
                <a:cs typeface="+mn-cs"/>
              </a:rPr>
              <a:t> dimension really poses the question: are our clinical systems and processes reliable and if they are not, what might that mean for the safety of the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latin typeface="+mn-lt"/>
                <a:ea typeface="+mn-ea"/>
                <a:cs typeface="+mn-cs"/>
              </a:rPr>
              <a:t>What is Reliability?</a:t>
            </a:r>
          </a:p>
          <a:p>
            <a:r>
              <a:rPr lang="en-US" dirty="0"/>
              <a:t>“Failure-free operation over time” applies mostly in technology</a:t>
            </a:r>
          </a:p>
          <a:p>
            <a:r>
              <a:rPr lang="en-CA" sz="1200" dirty="0"/>
              <a:t>“Gauging the probability that a task, process, intervention, or pathway will be carried out or followed as specified.”</a:t>
            </a:r>
            <a:endParaRPr lang="en-US" dirty="0"/>
          </a:p>
          <a:p>
            <a:r>
              <a:rPr lang="en-US" dirty="0"/>
              <a:t>In healthcare we must recognize that variation is necessary given differences in patients and in care environments; treatments are adapted to fit patient needs</a:t>
            </a:r>
          </a:p>
          <a:p>
            <a:r>
              <a:rPr lang="en-US" dirty="0"/>
              <a:t>Sources of poor reliability include staff skills and experience and team factors, including poor communications, inadequate design of clinical environments and supports systems, and the view of clinical staff that systems are unreliable, and it is not their role to ensure reliability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Arial"/>
                <a:cs typeface="Arial"/>
              </a:rPr>
              <a:t>Examples of Reliability measures-</a:t>
            </a:r>
            <a:endParaRPr lang="en-US" b="1" dirty="0">
              <a:latin typeface="+mn-lt"/>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latin typeface="+mn-lt"/>
                <a:cs typeface="Calibri" panose="020F0502020204030204" pitchFamily="34" charset="0"/>
              </a:rPr>
              <a:t>hand hygiene, </a:t>
            </a:r>
            <a:endParaRPr lang="en-US" sz="2400" dirty="0">
              <a:solidFill>
                <a:srgbClr val="000000"/>
              </a:solidFill>
              <a:latin typeface="+mn-lt"/>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latin typeface="+mn-lt"/>
                <a:cs typeface="Calibri" panose="020F0502020204030204" pitchFamily="34" charset="0"/>
              </a:rPr>
              <a:t>the timely administration of pre-operative antibiotics, </a:t>
            </a:r>
            <a:endParaRPr lang="en-US" sz="2400" dirty="0">
              <a:solidFill>
                <a:srgbClr val="000000"/>
              </a:solidFill>
              <a:latin typeface="+mn-lt"/>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latin typeface="+mn-lt"/>
                <a:cs typeface="Calibri" panose="020F0502020204030204" pitchFamily="34" charset="0"/>
              </a:rPr>
              <a:t>the timely ordering of diagnostic tests,</a:t>
            </a:r>
            <a:endParaRPr lang="en-US" sz="2400" dirty="0">
              <a:solidFill>
                <a:srgbClr val="000000"/>
              </a:solidFill>
              <a:latin typeface="+mn-lt"/>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latin typeface="+mn-lt"/>
                <a:cs typeface="Calibri" panose="020F0502020204030204" pitchFamily="34" charset="0"/>
              </a:rPr>
              <a:t>medication review and reconciliation,</a:t>
            </a:r>
            <a:endParaRPr lang="en-US" sz="2400" dirty="0">
              <a:solidFill>
                <a:srgbClr val="000000"/>
              </a:solidFill>
              <a:latin typeface="+mn-lt"/>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latin typeface="+mn-lt"/>
                <a:cs typeface="Calibri" panose="020F0502020204030204" pitchFamily="34" charset="0"/>
              </a:rPr>
              <a:t>surgical checklists</a:t>
            </a:r>
            <a:endParaRPr lang="en-US" sz="2400" dirty="0">
              <a:solidFill>
                <a:srgbClr val="000000"/>
              </a:solidFill>
              <a:effectLst/>
              <a:latin typeface="+mn-lt"/>
              <a:ea typeface="+mn-ea"/>
              <a:cs typeface="Calibri" panose="020F0502020204030204" pitchFamily="34"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effectLst/>
                <a:latin typeface="+mn-lt"/>
                <a:ea typeface="Calibri" panose="020F0502020204030204" pitchFamily="34" charset="0"/>
                <a:cs typeface="Calibri" panose="020F0502020204030204" pitchFamily="34" charset="0"/>
              </a:rPr>
              <a:t>availability of clinical information / patient records, </a:t>
            </a:r>
            <a:endParaRPr lang="en-US" sz="2400" dirty="0">
              <a:solidFill>
                <a:schemeClr val="tx1"/>
              </a:solidFill>
              <a:effectLst/>
              <a:latin typeface="+mn-lt"/>
              <a:ea typeface="Calibri" panose="020F0502020204030204" pitchFamily="34" charset="0"/>
              <a:cs typeface="Times New Roman" panose="02020603050405020304" pitchFamily="18"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effectLst/>
                <a:latin typeface="+mn-lt"/>
                <a:ea typeface="Calibri" panose="020F0502020204030204" pitchFamily="34" charset="0"/>
                <a:cs typeface="Calibri" panose="020F0502020204030204" pitchFamily="34" charset="0"/>
              </a:rPr>
              <a:t>availability and efficient functioning of equipment,</a:t>
            </a:r>
            <a:endParaRPr lang="en-US" sz="2400" dirty="0">
              <a:solidFill>
                <a:schemeClr val="tx1"/>
              </a:solidFill>
              <a:effectLst/>
              <a:latin typeface="+mn-lt"/>
              <a:ea typeface="Calibri" panose="020F0502020204030204" pitchFamily="34" charset="0"/>
              <a:cs typeface="Times New Roman" panose="02020603050405020304" pitchFamily="18" charset="0"/>
            </a:endParaRPr>
          </a:p>
          <a:p>
            <a:pPr lvl="0">
              <a:lnSpc>
                <a:spcPct val="107000"/>
              </a:lnSpc>
              <a:spcBef>
                <a:spcPts val="0"/>
              </a:spcBef>
              <a:buClr>
                <a:schemeClr val="accent1"/>
              </a:buClr>
              <a:buFont typeface="Symbol" panose="05050102010706020507" pitchFamily="18" charset="2"/>
              <a:buChar char=""/>
            </a:pPr>
            <a:r>
              <a:rPr lang="en-CA" sz="2400" dirty="0">
                <a:solidFill>
                  <a:srgbClr val="000000"/>
                </a:solidFill>
                <a:effectLst/>
                <a:latin typeface="+mn-lt"/>
                <a:ea typeface="Calibri" panose="020F0502020204030204" pitchFamily="34" charset="0"/>
                <a:cs typeface="Calibri" panose="020F0502020204030204" pitchFamily="34" charset="0"/>
              </a:rPr>
              <a:t>administration of radiotherapy</a:t>
            </a:r>
          </a:p>
          <a:p>
            <a:pPr lvl="0">
              <a:lnSpc>
                <a:spcPct val="107000"/>
              </a:lnSpc>
              <a:spcBef>
                <a:spcPts val="0"/>
              </a:spcBef>
              <a:buClr>
                <a:schemeClr val="accent1"/>
              </a:buClr>
              <a:buFont typeface="Symbol" panose="05050102010706020507" pitchFamily="18" charset="2"/>
              <a:buChar char=""/>
            </a:pPr>
            <a:r>
              <a:rPr lang="en-CA" sz="2400" dirty="0">
                <a:solidFill>
                  <a:srgbClr val="000000"/>
                </a:solidFill>
                <a:effectLst/>
                <a:latin typeface="+mn-lt"/>
                <a:ea typeface="Calibri" panose="020F0502020204030204" pitchFamily="34" charset="0"/>
                <a:cs typeface="Calibri" panose="020F0502020204030204" pitchFamily="34" charset="0"/>
              </a:rPr>
              <a:t>availability of supplies</a:t>
            </a:r>
          </a:p>
          <a:p>
            <a:pPr lvl="0">
              <a:lnSpc>
                <a:spcPct val="107000"/>
              </a:lnSpc>
              <a:spcBef>
                <a:spcPts val="0"/>
              </a:spcBef>
              <a:buClr>
                <a:schemeClr val="accent1"/>
              </a:buClr>
              <a:buFont typeface="Symbol" panose="05050102010706020507" pitchFamily="18" charset="2"/>
              <a:buChar char=""/>
            </a:pPr>
            <a:r>
              <a:rPr lang="en-CA" sz="3600" dirty="0"/>
              <a:t>on-time visits</a:t>
            </a:r>
          </a:p>
          <a:p>
            <a:pPr lvl="0">
              <a:lnSpc>
                <a:spcPct val="107000"/>
              </a:lnSpc>
              <a:spcBef>
                <a:spcPts val="0"/>
              </a:spcBef>
              <a:buClr>
                <a:schemeClr val="accent1"/>
              </a:buClr>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continuity of care- how often patients/clients receive care from the same provider</a:t>
            </a:r>
          </a:p>
          <a:p>
            <a:pPr lvl="0">
              <a:lnSpc>
                <a:spcPct val="107000"/>
              </a:lnSpc>
              <a:spcBef>
                <a:spcPts val="0"/>
              </a:spcBef>
              <a:buClr>
                <a:schemeClr val="accent1"/>
              </a:buClr>
              <a:buFont typeface="Symbol" panose="05050102010706020507" pitchFamily="18" charset="2"/>
              <a:buChar char=""/>
            </a:pPr>
            <a:r>
              <a:rPr lang="en-US" sz="2400" b="0" i="0" kern="1200" baseline="0" dirty="0">
                <a:solidFill>
                  <a:schemeClr val="accent1"/>
                </a:solidFill>
                <a:effectLst/>
                <a:latin typeface="+mn-lt"/>
                <a:ea typeface="+mn-ea"/>
                <a:cs typeface="Times New Roman" panose="02020603050405020304" pitchFamily="18" charset="0"/>
              </a:rPr>
              <a:t>completion of staff training/continuing education</a:t>
            </a:r>
            <a:endParaRPr lang="en-US" sz="1200" b="0" i="0" kern="1200" baseline="0" dirty="0">
              <a:solidFill>
                <a:schemeClr val="accent1"/>
              </a:solidFill>
              <a:latin typeface="Arial"/>
              <a:ea typeface="+mn-ea"/>
              <a:cs typeface="Arial"/>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25</a:t>
            </a:fld>
            <a:endParaRPr lang="en-US"/>
          </a:p>
        </p:txBody>
      </p:sp>
    </p:spTree>
    <p:extLst>
      <p:ext uri="{BB962C8B-B14F-4D97-AF65-F5344CB8AC3E}">
        <p14:creationId xmlns:p14="http://schemas.microsoft.com/office/powerpoint/2010/main" val="3975857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 How do we currently answer the question “Are our clinical systems and processes reliable?”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26</a:t>
            </a:fld>
            <a:endParaRPr lang="en-US"/>
          </a:p>
        </p:txBody>
      </p:sp>
    </p:spTree>
    <p:extLst>
      <p:ext uri="{BB962C8B-B14F-4D97-AF65-F5344CB8AC3E}">
        <p14:creationId xmlns:p14="http://schemas.microsoft.com/office/powerpoint/2010/main" val="1206015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28</a:t>
            </a:fld>
            <a:endParaRPr lang="en-US"/>
          </a:p>
        </p:txBody>
      </p:sp>
    </p:spTree>
    <p:extLst>
      <p:ext uri="{BB962C8B-B14F-4D97-AF65-F5344CB8AC3E}">
        <p14:creationId xmlns:p14="http://schemas.microsoft.com/office/powerpoint/2010/main" val="2826985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Unreliable clinical systems and processes can sometimes create safety risks. Examples include booking systems that create unworkable schedules for staffing, clinics, and operating rooms, etc. Other types of unreliable clinical systems include multiple patient information systems which do not talk to each other, equipment not being available or working when needed, work environment-related problems like poor wi-fi connectivity, etc.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29</a:t>
            </a:fld>
            <a:endParaRPr lang="en-US"/>
          </a:p>
        </p:txBody>
      </p:sp>
    </p:spTree>
    <p:extLst>
      <p:ext uri="{BB962C8B-B14F-4D97-AF65-F5344CB8AC3E}">
        <p14:creationId xmlns:p14="http://schemas.microsoft.com/office/powerpoint/2010/main" val="188309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30</a:t>
            </a:fld>
            <a:endParaRPr lang="en-US"/>
          </a:p>
        </p:txBody>
      </p:sp>
    </p:spTree>
    <p:extLst>
      <p:ext uri="{BB962C8B-B14F-4D97-AF65-F5344CB8AC3E}">
        <p14:creationId xmlns:p14="http://schemas.microsoft.com/office/powerpoint/2010/main" val="277478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31</a:t>
            </a:fld>
            <a:endParaRPr lang="en-US"/>
          </a:p>
        </p:txBody>
      </p:sp>
    </p:spTree>
    <p:extLst>
      <p:ext uri="{BB962C8B-B14F-4D97-AF65-F5344CB8AC3E}">
        <p14:creationId xmlns:p14="http://schemas.microsoft.com/office/powerpoint/2010/main" val="386879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32</a:t>
            </a:fld>
            <a:endParaRPr lang="en-US"/>
          </a:p>
        </p:txBody>
      </p:sp>
    </p:spTree>
    <p:extLst>
      <p:ext uri="{BB962C8B-B14F-4D97-AF65-F5344CB8AC3E}">
        <p14:creationId xmlns:p14="http://schemas.microsoft.com/office/powerpoint/2010/main" val="2327597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reliability, and have completed the two “reliability” safety theme clouds…</a:t>
            </a:r>
          </a:p>
          <a:p>
            <a:r>
              <a:rPr lang="en-US" dirty="0"/>
              <a:t>Refer to your notes from the discussion on  - How do we </a:t>
            </a:r>
            <a:r>
              <a:rPr lang="en-US" b="1" dirty="0"/>
              <a:t>currently</a:t>
            </a:r>
            <a:r>
              <a:rPr lang="en-US" dirty="0"/>
              <a:t> answer the question “Are our clinical systems and processes reliable?” </a:t>
            </a:r>
          </a:p>
          <a:p>
            <a:endParaRPr lang="en-US" dirty="0"/>
          </a:p>
          <a:p>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“Are our clinical systems and processes reliable?”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latin typeface="+mn-lt"/>
                <a:ea typeface="+mn-ea"/>
                <a:cs typeface="+mn-cs"/>
              </a:rPr>
              <a:t>When looking at improving your measures of reliability some things to consider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Standardization of measures – is everyone measuring the same thing in the same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Do our measures of reliability measure what we intend for them to measure, or are they audits of documentation?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 consistent in your approach to reliability – not yes/no but is everyone going deeper into the details of the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your measures of reliability customised to local settings and circumstances e.g., reliability measures specific to mental health likely differ from those in ICU which will differ from those in primary/community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Auditing vs coaching – if you are looking to improve practice or behaviour would you rather be audited or coached?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the concept of “work as imagined” vs “work as done”</a:t>
            </a:r>
            <a:endParaRPr lang="en-CA" sz="1200" b="0" i="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Staff often accept unreliable processes as just part of the job…often pride themselves in work arounds they develop.</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34</a:t>
            </a:fld>
            <a:endParaRPr lang="en-US"/>
          </a:p>
        </p:txBody>
      </p:sp>
    </p:spTree>
    <p:extLst>
      <p:ext uri="{BB962C8B-B14F-4D97-AF65-F5344CB8AC3E}">
        <p14:creationId xmlns:p14="http://schemas.microsoft.com/office/powerpoint/2010/main" val="3715277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AC5-C758-C488-F542-A00E48430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270DB-2FB1-9840-C4A8-FF6831CF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1C379-9FCA-6DF1-B745-9835DE7AF36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612E55F-07ED-7326-0E1A-15B4FF584737}"/>
              </a:ext>
            </a:extLst>
          </p:cNvPr>
          <p:cNvSpPr>
            <a:spLocks noGrp="1"/>
          </p:cNvSpPr>
          <p:nvPr>
            <p:ph type="sldNum" sz="quarter" idx="5"/>
          </p:nvPr>
        </p:nvSpPr>
        <p:spPr/>
        <p:txBody>
          <a:bodyPr/>
          <a:lstStyle/>
          <a:p>
            <a:fld id="{4144B198-1CCF-724B-908F-5F66E990C5BE}" type="slidenum">
              <a:rPr lang="en-US" smtClean="0"/>
              <a:t>35</a:t>
            </a:fld>
            <a:endParaRPr lang="en-US"/>
          </a:p>
        </p:txBody>
      </p:sp>
    </p:spTree>
    <p:extLst>
      <p:ext uri="{BB962C8B-B14F-4D97-AF65-F5344CB8AC3E}">
        <p14:creationId xmlns:p14="http://schemas.microsoft.com/office/powerpoint/2010/main" val="307278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Measurement and Monitoring of Safety Framework provides a conceptual model to healthcare organisations in their efforts to improve safety. The nature of safety has been discussed in the wider literature but, in healthcare at least, there has been little consensus on the core dimensions of safety or what exactly should be measured and monitored. The MMSF captures and integrates all the critical dimensions of safety in one framework and provides examples of how these various concepts might be realised in practice within organisations </a:t>
            </a:r>
            <a:r>
              <a:rPr lang="en-GB" b="1" dirty="0">
                <a:solidFill>
                  <a:srgbClr val="1580AF"/>
                </a:solidFill>
              </a:rPr>
              <a:t>across health sectors, from acute care and rehabilitation, long term care, home and community care. </a:t>
            </a:r>
            <a:r>
              <a:rPr lang="en-GB" dirty="0"/>
              <a:t>The Measurement and Monitoring of Safety (MMS) Framework attempted to synthesise the wider theory, literature and practice from both healthcare and other industries in a form which aimed to be accessible and useful to</a:t>
            </a:r>
            <a:r>
              <a:rPr lang="en-GB" b="1" dirty="0"/>
              <a:t> all </a:t>
            </a:r>
            <a:r>
              <a:rPr lang="en-GB" dirty="0"/>
              <a:t>healthcare organisations. The Framework comprises five dimensions or lenses on safety; past harm. Reliability, sensitivity to operations, anticipation and preparedness, and integration and learning.</a:t>
            </a:r>
          </a:p>
          <a:p>
            <a:endParaRPr lang="en-GB" dirty="0"/>
          </a:p>
          <a:p>
            <a:r>
              <a:rPr lang="en-GB" dirty="0"/>
              <a:t>For more information about the Measurement and Monitoring of Safety Framework, please refer to the link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a:t>
            </a:fld>
            <a:endParaRPr lang="en-US"/>
          </a:p>
        </p:txBody>
      </p:sp>
    </p:spTree>
    <p:extLst>
      <p:ext uri="{BB962C8B-B14F-4D97-AF65-F5344CB8AC3E}">
        <p14:creationId xmlns:p14="http://schemas.microsoft.com/office/powerpoint/2010/main" val="3103419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7A8A5"/>
                </a:solidFill>
              </a:rPr>
              <a:t>Sensitivity to Operations asks the question is Care safe today? </a:t>
            </a:r>
            <a:r>
              <a:rPr lang="en-US" dirty="0"/>
              <a:t>This domain </a:t>
            </a:r>
            <a:r>
              <a:rPr lang="en-CA" sz="1200" dirty="0"/>
              <a:t>concentrates on the day-to-day, hour-by-hour and even minute-by-minute management of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7A8A5"/>
                </a:solidFill>
              </a:rPr>
              <a:t>It </a:t>
            </a:r>
            <a:r>
              <a:rPr lang="en-US" b="0" dirty="0"/>
              <a:t>involves </a:t>
            </a:r>
            <a:r>
              <a:rPr lang="en-US" dirty="0"/>
              <a:t>capturing safety intelligence through </a:t>
            </a:r>
            <a:r>
              <a:rPr lang="en-US" b="1" dirty="0"/>
              <a:t>observing, listening and perceivin</a:t>
            </a:r>
            <a:r>
              <a:rPr lang="en-US" dirty="0"/>
              <a:t>g the healthcare setting and then acting on the information you have gathered. </a:t>
            </a:r>
            <a:endParaRPr lang="en-US" sz="1200" b="1" dirty="0">
              <a:solidFill>
                <a:srgbClr val="17A8A5"/>
              </a:solidFill>
            </a:endParaRPr>
          </a:p>
          <a:p>
            <a:endParaRPr lang="en-US" dirty="0"/>
          </a:p>
          <a:p>
            <a:endParaRPr lang="en-US" dirty="0"/>
          </a:p>
          <a:p>
            <a:r>
              <a:rPr lang="en-US" dirty="0"/>
              <a:t>This is where we start to introduce a new approach to safety. Over the past 20 years we have focused largely on past harm and reliability…the things we can count and measure. But what about those safety critical elements that we can not measure?   This domain places value and emphasis on i</a:t>
            </a:r>
            <a:r>
              <a:rPr lang="en-US" sz="1800" b="0" i="0" u="none" strike="noStrike" baseline="0" dirty="0">
                <a:solidFill>
                  <a:srgbClr val="000000"/>
                </a:solidFill>
                <a:latin typeface="Calibri" panose="020F0502020204030204" pitchFamily="34" charset="0"/>
              </a:rPr>
              <a:t>nformal safety intelligence gathered from observations, intuition, critical thinking, experience, relationships and conversations. </a:t>
            </a: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Sensitivity to operations is really about continuously assessing if care is safe today: in order act upon safety in real time.  </a:t>
            </a:r>
            <a:r>
              <a:rPr lang="en-US" b="1" dirty="0"/>
              <a:t>It is about being proactive to create safety vs reacting and responding after harm has happened.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36</a:t>
            </a:fld>
            <a:endParaRPr lang="en-US"/>
          </a:p>
        </p:txBody>
      </p:sp>
    </p:spTree>
    <p:extLst>
      <p:ext uri="{BB962C8B-B14F-4D97-AF65-F5344CB8AC3E}">
        <p14:creationId xmlns:p14="http://schemas.microsoft.com/office/powerpoint/2010/main" val="524896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rgbClr val="FFFF00"/>
                </a:solidFill>
                <a:latin typeface="+mn-lt"/>
                <a:ea typeface="+mn-ea"/>
                <a:cs typeface="+mn-cs"/>
              </a:rPr>
              <a:t>When looking at individual Behaviour change, think about  – social, emotional, physical, activities of daily living. </a:t>
            </a:r>
          </a:p>
          <a:p>
            <a:r>
              <a:rPr lang="en-US" sz="1200" b="0" i="0" u="none" strike="noStrike" kern="1200" baseline="0" dirty="0">
                <a:solidFill>
                  <a:srgbClr val="FFFF00"/>
                </a:solidFill>
                <a:latin typeface="+mn-lt"/>
                <a:ea typeface="+mn-ea"/>
                <a:cs typeface="+mn-cs"/>
              </a:rPr>
              <a:t>Deterioration – think of physical and cognitive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37</a:t>
            </a:fld>
            <a:endParaRPr lang="en-US"/>
          </a:p>
        </p:txBody>
      </p:sp>
    </p:spTree>
    <p:extLst>
      <p:ext uri="{BB962C8B-B14F-4D97-AF65-F5344CB8AC3E}">
        <p14:creationId xmlns:p14="http://schemas.microsoft.com/office/powerpoint/2010/main" val="3603437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next few slides offer additional resources on ways to tune into other sources of safety intelligence</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38</a:t>
            </a:fld>
            <a:endParaRPr lang="en-US"/>
          </a:p>
        </p:txBody>
      </p:sp>
    </p:spTree>
    <p:extLst>
      <p:ext uri="{BB962C8B-B14F-4D97-AF65-F5344CB8AC3E}">
        <p14:creationId xmlns:p14="http://schemas.microsoft.com/office/powerpoint/2010/main" val="2600422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“Sensitivity to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“How do we currently answer the question “</a:t>
            </a:r>
            <a:r>
              <a:rPr kumimoji="0" lang="en-US" sz="1200" b="0" i="0" u="none" strike="noStrike" cap="none" spc="0" normalizeH="0" baseline="0" noProof="0" dirty="0">
                <a:ln>
                  <a:noFill/>
                </a:ln>
                <a:effectLst/>
                <a:uLnTx/>
                <a:uFillTx/>
              </a:rPr>
              <a:t>Is care safe today?”</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39</a:t>
            </a:fld>
            <a:endParaRPr lang="en-US"/>
          </a:p>
        </p:txBody>
      </p:sp>
    </p:spTree>
    <p:extLst>
      <p:ext uri="{BB962C8B-B14F-4D97-AF65-F5344CB8AC3E}">
        <p14:creationId xmlns:p14="http://schemas.microsoft.com/office/powerpoint/2010/main" val="2760634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41</a:t>
            </a:fld>
            <a:endParaRPr lang="en-US"/>
          </a:p>
        </p:txBody>
      </p:sp>
    </p:spTree>
    <p:extLst>
      <p:ext uri="{BB962C8B-B14F-4D97-AF65-F5344CB8AC3E}">
        <p14:creationId xmlns:p14="http://schemas.microsoft.com/office/powerpoint/2010/main" val="2245853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By ‘work as done’ we mean how </a:t>
            </a:r>
            <a:r>
              <a:rPr lang="en-US" sz="1200" dirty="0"/>
              <a:t>health</a:t>
            </a:r>
            <a:r>
              <a:rPr kumimoji="0" lang="en-US" sz="1200" b="0" i="0" u="none" strike="noStrike" cap="none" spc="0" normalizeH="0" baseline="0" noProof="0" dirty="0">
                <a:ln>
                  <a:noFill/>
                </a:ln>
                <a:effectLst/>
                <a:uLnTx/>
                <a:uFillTx/>
              </a:rPr>
              <a:t>care is delivered on an hour-by-hour, shift-by-shift basis. The Measurement and Monitoring of Safety Framework tells us that we gather important insights into </a:t>
            </a:r>
            <a:r>
              <a:rPr lang="en-US" sz="1200" dirty="0"/>
              <a:t>safety through </a:t>
            </a:r>
            <a:r>
              <a:rPr kumimoji="0" lang="en-US" sz="1200" b="0" i="0" u="none" strike="noStrike" cap="none" spc="0" normalizeH="0" baseline="0" noProof="0" dirty="0">
                <a:ln>
                  <a:noFill/>
                </a:ln>
                <a:effectLst/>
                <a:uLnTx/>
                <a:uFillTx/>
              </a:rPr>
              <a:t>conversations, observations, listening, and tuning into how care is delivered. What we see, hear and perceive is as important as metrics we count and report. </a:t>
            </a:r>
            <a:r>
              <a:rPr lang="en-US" sz="1200" b="1" dirty="0"/>
              <a:t>For example, a healthcare professional shares that they are scared or reluctant to speak up and ask for help in their team. You observe a staff member being denigrated when they try to raise a safety concern with a senior colleague. </a:t>
            </a:r>
            <a:endParaRPr lang="en-US" sz="1200" b="1"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42</a:t>
            </a:fld>
            <a:endParaRPr lang="en-US"/>
          </a:p>
        </p:txBody>
      </p:sp>
    </p:spTree>
    <p:extLst>
      <p:ext uri="{BB962C8B-B14F-4D97-AF65-F5344CB8AC3E}">
        <p14:creationId xmlns:p14="http://schemas.microsoft.com/office/powerpoint/2010/main" val="3562209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43</a:t>
            </a:fld>
            <a:endParaRPr lang="en-US"/>
          </a:p>
        </p:txBody>
      </p:sp>
    </p:spTree>
    <p:extLst>
      <p:ext uri="{BB962C8B-B14F-4D97-AF65-F5344CB8AC3E}">
        <p14:creationId xmlns:p14="http://schemas.microsoft.com/office/powerpoint/2010/main" val="2369289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44</a:t>
            </a:fld>
            <a:endParaRPr lang="en-US"/>
          </a:p>
        </p:txBody>
      </p:sp>
    </p:spTree>
    <p:extLst>
      <p:ext uri="{BB962C8B-B14F-4D97-AF65-F5344CB8AC3E}">
        <p14:creationId xmlns:p14="http://schemas.microsoft.com/office/powerpoint/2010/main" val="651094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lang="en-US" b="1" dirty="0"/>
              <a:t>Background</a:t>
            </a: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In his book, the </a:t>
            </a:r>
            <a:r>
              <a:rPr kumimoji="0" lang="en-US" b="1" i="0" u="none" strike="noStrike" kern="1200" cap="none" spc="0" normalizeH="0" baseline="0" noProof="0" dirty="0">
                <a:ln>
                  <a:noFill/>
                </a:ln>
                <a:effectLst/>
                <a:uLnTx/>
                <a:uFillTx/>
                <a:ea typeface="+mn-ea"/>
                <a:cs typeface="+mn-cs"/>
              </a:rPr>
              <a:t>Four Stages of Psychological Safety, </a:t>
            </a:r>
            <a:r>
              <a:rPr kumimoji="0" lang="en-US" i="0" u="none" strike="noStrike" kern="1200" cap="none" spc="0" normalizeH="0" baseline="0" noProof="0" dirty="0">
                <a:ln>
                  <a:noFill/>
                </a:ln>
                <a:effectLst/>
                <a:uLnTx/>
                <a:uFillTx/>
                <a:ea typeface="+mn-ea"/>
                <a:cs typeface="+mn-cs"/>
              </a:rPr>
              <a:t>Tim Clark </a:t>
            </a:r>
            <a:r>
              <a:rPr lang="en-US" dirty="0"/>
              <a:t>highlights how creating</a:t>
            </a:r>
            <a:r>
              <a:rPr kumimoji="0" lang="en-US" i="0" u="none" strike="noStrike" kern="1200" cap="none" spc="0" normalizeH="0" baseline="0" noProof="0" dirty="0">
                <a:ln>
                  <a:noFill/>
                </a:ln>
                <a:effectLst/>
                <a:uLnTx/>
                <a:uFillTx/>
                <a:ea typeface="+mn-ea"/>
                <a:cs typeface="+mn-cs"/>
              </a:rPr>
              <a:t>, ‘inclusion safety,’ where everyone is treated respectfully, knows their experiences matter and can openly contribute irrespective of their seniority or professional background, is the first step to building psychological safety. </a:t>
            </a: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Lack of inclusion safety sometimes means leaders only hear the safety concerns and experiences of a limited demographic of patients, families, carers and staff. </a:t>
            </a:r>
            <a:r>
              <a:rPr lang="en-US" dirty="0"/>
              <a:t>As leaders, we need to tune into soft safety intelligence in a way that ensures everyone’s voice (including hardly reached patients, communities and staff) is heard.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ea typeface="+mn-ea"/>
                <a:cs typeface="+mn-cs"/>
              </a:rPr>
              <a:t>Four Stages of Psychological Safety- </a:t>
            </a:r>
            <a:r>
              <a:rPr lang="en-CA" dirty="0"/>
              <a:t>https://</a:t>
            </a:r>
            <a:r>
              <a:rPr lang="en-CA" dirty="0" err="1"/>
              <a:t>www.leaderfactor.com</a:t>
            </a:r>
            <a:r>
              <a:rPr lang="en-CA" dirty="0"/>
              <a:t>/learn/4-stages-of-psychological-safety#:~:text=The%20four%20quadrants%20of%20psychological,demographics%2C%20geographics%2C%20and%20psychographics.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From Rethinking Patient Safety -</a:t>
            </a:r>
            <a:r>
              <a:rPr lang="en-US" sz="1200" b="1" i="1" dirty="0"/>
              <a:t>Everyone contributes to patient safety. </a:t>
            </a:r>
            <a:r>
              <a:rPr lang="en-CA" dirty="0"/>
              <a:t> </a:t>
            </a:r>
            <a:r>
              <a:rPr lang="en-US" sz="1200" b="1" dirty="0"/>
              <a:t>Everyone who delivers, supports, organizes and funds healthcare has a duty toward patient safety. Plus, everyone who seeks or receives healthcare should be offered the skills and the opportunity to contribute to their own safety. They also should be made aware of the degree of risk they face and how they can influence their own safety outcomes. Whether they realize it or not, everyone involved in giving or receiving care contributes to patient safety. </a:t>
            </a:r>
            <a:endParaRPr lang="en-CA" sz="1200" b="1" dirty="0"/>
          </a:p>
          <a:p>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45</a:t>
            </a:fld>
            <a:endParaRPr lang="en-US"/>
          </a:p>
        </p:txBody>
      </p:sp>
    </p:spTree>
    <p:extLst>
      <p:ext uri="{BB962C8B-B14F-4D97-AF65-F5344CB8AC3E}">
        <p14:creationId xmlns:p14="http://schemas.microsoft.com/office/powerpoint/2010/main" val="219285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Additional questions from Rethinking Patient Safety to consider including in your discussion –</a:t>
            </a:r>
          </a:p>
          <a:p>
            <a:r>
              <a:rPr lang="en-US" b="1" dirty="0"/>
              <a:t>How can you create safer spaces for people to talk about safety?</a:t>
            </a:r>
            <a:endParaRPr lang="en-CA" b="1" dirty="0"/>
          </a:p>
          <a:p>
            <a:r>
              <a:rPr lang="en-US" b="1" dirty="0"/>
              <a:t>How can you encourage the sharing of power among patients, caregivers, communities, providers, staff, and leaders to enhance patient safety?</a:t>
            </a:r>
            <a:endParaRPr lang="en-CA" b="1" dirty="0"/>
          </a:p>
          <a:p>
            <a:endParaRPr lang="en-CA" dirty="0"/>
          </a:p>
          <a:p>
            <a:r>
              <a:rPr lang="en-CA" dirty="0"/>
              <a:t>The next several slides offer additional resources for supporting safety conversations.</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46</a:t>
            </a:fld>
            <a:endParaRPr lang="en-US"/>
          </a:p>
        </p:txBody>
      </p:sp>
    </p:spTree>
    <p:extLst>
      <p:ext uri="{BB962C8B-B14F-4D97-AF65-F5344CB8AC3E}">
        <p14:creationId xmlns:p14="http://schemas.microsoft.com/office/powerpoint/2010/main" val="49990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Like the Measurement and Monitoring of Safety Framework, </a:t>
            </a:r>
            <a:r>
              <a:rPr lang="en-GB" sz="1000" b="1" kern="100" dirty="0">
                <a:effectLst/>
                <a:latin typeface="Aptos" panose="020B0004020202020204" pitchFamily="34" charset="0"/>
                <a:ea typeface="Times New Roman" panose="02020603050405020304" pitchFamily="18" charset="0"/>
                <a:cs typeface="Arial" panose="020B0604020202020204" pitchFamily="34" charset="0"/>
              </a:rPr>
              <a:t>Rethinking Patient Safety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(Healthcare Excellence Canada, October 2023) recognizes that safety is much more than the absence of harm. </a:t>
            </a:r>
            <a:r>
              <a:rPr lang="en-US" dirty="0"/>
              <a:t>To improve patient safety, we must start by thinking and talking about it differently.  </a:t>
            </a: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Improving patient safety requires us to look at the whole system: its past, present and future in all its complexity.</a:t>
            </a:r>
            <a:r>
              <a:rPr lang="en-GB" sz="1000" kern="100" baseline="-25000" dirty="0">
                <a:effectLst/>
                <a:latin typeface="Aptos" panose="020B0004020202020204" pitchFamily="34" charset="0"/>
                <a:ea typeface="Times New Roman" panose="02020603050405020304" pitchFamily="18" charset="0"/>
                <a:cs typeface="Arial" panose="020B0604020202020204" pitchFamily="34" charset="0"/>
              </a:rPr>
              <a:t>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 </a:t>
            </a: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mbria" panose="02040503050406030204" pitchFamily="18" charset="0"/>
                <a:cs typeface="Times New Roman" panose="02020603050405020304" pitchFamily="18" charset="0"/>
              </a:rPr>
              <a:t>Rethinking Patient Safety was released in 2022 by </a:t>
            </a:r>
            <a:r>
              <a:rPr lang="en-CA" sz="1200" b="1" dirty="0">
                <a:effectLst/>
                <a:latin typeface="Arial" panose="020B0604020202020204" pitchFamily="34" charset="0"/>
                <a:ea typeface="Cambria" panose="02040503050406030204" pitchFamily="18" charset="0"/>
                <a:cs typeface="Times New Roman" panose="02020603050405020304" pitchFamily="18" charset="0"/>
              </a:rPr>
              <a:t>Healthcare Excellence Canada</a:t>
            </a:r>
            <a:r>
              <a:rPr lang="en-CA" sz="1200" dirty="0">
                <a:effectLst/>
                <a:latin typeface="Arial" panose="020B0604020202020204" pitchFamily="34" charset="0"/>
                <a:ea typeface="Cambria" panose="02040503050406030204" pitchFamily="18" charset="0"/>
                <a:cs typeface="Times New Roman" panose="02020603050405020304" pitchFamily="18" charset="0"/>
              </a:rPr>
              <a:t>.   It was developed because </a:t>
            </a:r>
            <a:r>
              <a:rPr lang="en-US" sz="1200" dirty="0">
                <a:effectLst/>
                <a:latin typeface="Calibri" panose="020F0502020204030204" pitchFamily="34" charset="0"/>
                <a:ea typeface="Meiryo" panose="020B0604030504040204" pitchFamily="34" charset="-128"/>
                <a:cs typeface="Arial" panose="020B0604020202020204" pitchFamily="34" charset="0"/>
              </a:rPr>
              <a:t>despite 20 years of efforts to improve patient safety, we haven’t been as successful as we had hoped.  Healthcare Excellence Canada is encouraging everyone to rethink how they have been defining and approaching patient safety improvement work. </a:t>
            </a:r>
            <a:r>
              <a:rPr lang="en-US" sz="1200" strike="sngStrike" dirty="0">
                <a:effectLst/>
                <a:latin typeface="Calibri" panose="020F0502020204030204" pitchFamily="34" charset="0"/>
                <a:ea typeface="Meiryo" panose="020B0604030504040204" pitchFamily="34" charset="-128"/>
                <a:cs typeface="Arial" panose="020B0604020202020204" pitchFamily="34" charset="0"/>
              </a:rPr>
              <a:t> </a:t>
            </a:r>
            <a:endParaRPr lang="en-CA" sz="1200" dirty="0">
              <a:effectLst/>
              <a:latin typeface="Myriad Pro"/>
              <a:ea typeface="Calibri" panose="020F0502020204030204" pitchFamily="34" charset="0"/>
              <a:cs typeface="Times New Roman" panose="02020603050405020304" pitchFamily="18" charset="0"/>
            </a:endParaRPr>
          </a:p>
          <a:p>
            <a:pPr>
              <a:lnSpc>
                <a:spcPct val="115000"/>
              </a:lnSpc>
              <a:spcAft>
                <a:spcPts val="800"/>
              </a:spcAft>
            </a:pPr>
            <a:endParaRPr lang="en-GB" sz="1200" kern="100" dirty="0">
              <a:effectLst/>
              <a:latin typeface="Aptos" panose="020B0004020202020204" pitchFamily="34" charset="0"/>
              <a:cs typeface="Arial" panose="020B0604020202020204" pitchFamily="34" charset="0"/>
            </a:endParaRPr>
          </a:p>
          <a:p>
            <a:pPr>
              <a:lnSpc>
                <a:spcPct val="115000"/>
              </a:lnSpc>
              <a:spcAft>
                <a:spcPts val="800"/>
              </a:spcAft>
            </a:pPr>
            <a:r>
              <a:rPr lang="en-US" sz="1200" dirty="0"/>
              <a:t>The core statement within Rethinking Patient Safety Reads – </a:t>
            </a:r>
          </a:p>
          <a:p>
            <a:pPr marL="285750" indent="-285750">
              <a:lnSpc>
                <a:spcPct val="115000"/>
              </a:lnSpc>
              <a:spcAft>
                <a:spcPts val="800"/>
              </a:spcAft>
              <a:buFont typeface="Arial" panose="020B0604020202020204" pitchFamily="34" charset="0"/>
              <a:buChar char="•"/>
            </a:pPr>
            <a:r>
              <a:rPr lang="en-US" sz="1200" dirty="0">
                <a:effectLst/>
                <a:latin typeface="Calibri" panose="020F0502020204030204" pitchFamily="34" charset="0"/>
                <a:ea typeface="Meiryo" panose="020B0604030504040204" pitchFamily="34" charset="-128"/>
                <a:cs typeface="Arial" panose="020B0604020202020204" pitchFamily="34" charset="0"/>
              </a:rPr>
              <a:t>“Everyone contributes to patient safety. Together we must learn and act to create safer care and reduce all forms of healthcare harm.”</a:t>
            </a:r>
          </a:p>
          <a:p>
            <a:pPr marL="285750" indent="-285750">
              <a:lnSpc>
                <a:spcPct val="115000"/>
              </a:lnSpc>
              <a:spcAft>
                <a:spcPts val="800"/>
              </a:spcAft>
              <a:buFont typeface="Arial" panose="020B0604020202020204" pitchFamily="34" charset="0"/>
              <a:buChar char="•"/>
            </a:pPr>
            <a:r>
              <a:rPr lang="en-US" sz="1200" dirty="0">
                <a:effectLst/>
                <a:latin typeface="Calibri" panose="020F0502020204030204" pitchFamily="34" charset="0"/>
                <a:ea typeface="Meiryo" panose="020B0604030504040204" pitchFamily="34" charset="-128"/>
                <a:cs typeface="Arial" panose="020B0604020202020204" pitchFamily="34" charset="0"/>
              </a:rPr>
              <a:t>It includes a table for reflection and a list of questions for discussion. </a:t>
            </a: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endParaRPr lang="en-US" dirty="0"/>
          </a:p>
          <a:p>
            <a:pPr>
              <a:lnSpc>
                <a:spcPct val="115000"/>
              </a:lnSpc>
              <a:spcAft>
                <a:spcPts val="800"/>
              </a:spcAft>
            </a:pPr>
            <a:r>
              <a:rPr lang="en-US" dirty="0"/>
              <a:t>For more information about Rethinking Patient Safety, please refer to the link on the slide.</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a:t>
            </a:fld>
            <a:endParaRPr lang="en-US"/>
          </a:p>
        </p:txBody>
      </p:sp>
    </p:spTree>
    <p:extLst>
      <p:ext uri="{BB962C8B-B14F-4D97-AF65-F5344CB8AC3E}">
        <p14:creationId xmlns:p14="http://schemas.microsoft.com/office/powerpoint/2010/main" val="333431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Sensitivity to Operations, and have completed the two “Sensitivity to Operations” safety theme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Is care safe today?”</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think and reflect on the question “How can we better answer the question “</a:t>
            </a:r>
            <a:r>
              <a:rPr kumimoji="0" lang="en-US" sz="1200" b="0" i="0" u="none" strike="noStrike" cap="none" spc="0" normalizeH="0" baseline="0" noProof="0" dirty="0">
                <a:ln>
                  <a:noFill/>
                </a:ln>
                <a:effectLst/>
                <a:uLnTx/>
                <a:uFillTx/>
              </a:rPr>
              <a:t>Is care safe today?”</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47</a:t>
            </a:fld>
            <a:endParaRPr lang="en-US"/>
          </a:p>
        </p:txBody>
      </p:sp>
    </p:spTree>
    <p:extLst>
      <p:ext uri="{BB962C8B-B14F-4D97-AF65-F5344CB8AC3E}">
        <p14:creationId xmlns:p14="http://schemas.microsoft.com/office/powerpoint/2010/main" val="2568290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Healthcare Excellence Canada has developed activity cards to help individuals, teams and organizations build Sensitivity to Operations</a:t>
            </a:r>
            <a:endParaRPr lang="en-US" b="1" dirty="0">
              <a:highlight>
                <a:srgbClr val="FFFF00"/>
              </a:highlight>
            </a:endParaRPr>
          </a:p>
          <a:p>
            <a:endParaRPr lang="en-US" b="1" dirty="0"/>
          </a:p>
          <a:p>
            <a:r>
              <a:rPr lang="en-US" b="1" dirty="0"/>
              <a:t>Safety conversations  https://</a:t>
            </a:r>
            <a:r>
              <a:rPr lang="en-US" b="1" dirty="0" err="1"/>
              <a:t>www.healthcareexcellence.ca</a:t>
            </a:r>
            <a:r>
              <a:rPr lang="en-US" b="1" dirty="0"/>
              <a:t>/media/wwtbyst3/hec_2023_cpsw_activity_cards_en.pdf </a:t>
            </a:r>
          </a:p>
          <a:p>
            <a:r>
              <a:rPr lang="en-US" b="1" dirty="0">
                <a:solidFill>
                  <a:srgbClr val="C00000"/>
                </a:solidFill>
                <a:highlight>
                  <a:srgbClr val="FFFF00"/>
                </a:highlight>
              </a:rPr>
              <a:t>Safety huddles, boards, tickets </a:t>
            </a:r>
          </a:p>
          <a:p>
            <a:r>
              <a:rPr lang="en-US" b="1" dirty="0">
                <a:solidFill>
                  <a:srgbClr val="C00000"/>
                </a:solidFill>
                <a:highlight>
                  <a:srgbClr val="FFFF00"/>
                </a:highlight>
              </a:rPr>
              <a:t>Observation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48</a:t>
            </a:fld>
            <a:endParaRPr lang="en-US"/>
          </a:p>
        </p:txBody>
      </p:sp>
    </p:spTree>
    <p:extLst>
      <p:ext uri="{BB962C8B-B14F-4D97-AF65-F5344CB8AC3E}">
        <p14:creationId xmlns:p14="http://schemas.microsoft.com/office/powerpoint/2010/main" val="241948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 to help tune into other sources of safety intelligence</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49</a:t>
            </a:fld>
            <a:endParaRPr lang="en-US"/>
          </a:p>
        </p:txBody>
      </p:sp>
    </p:spTree>
    <p:extLst>
      <p:ext uri="{BB962C8B-B14F-4D97-AF65-F5344CB8AC3E}">
        <p14:creationId xmlns:p14="http://schemas.microsoft.com/office/powerpoint/2010/main" val="4070690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 to support safety conversations</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50</a:t>
            </a:fld>
            <a:endParaRPr lang="en-US"/>
          </a:p>
        </p:txBody>
      </p:sp>
    </p:spTree>
    <p:extLst>
      <p:ext uri="{BB962C8B-B14F-4D97-AF65-F5344CB8AC3E}">
        <p14:creationId xmlns:p14="http://schemas.microsoft.com/office/powerpoint/2010/main" val="223294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An activity card on how to host a conversation on Rethinking Patient Safety</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51</a:t>
            </a:fld>
            <a:endParaRPr lang="en-US"/>
          </a:p>
        </p:txBody>
      </p:sp>
    </p:spTree>
    <p:extLst>
      <p:ext uri="{BB962C8B-B14F-4D97-AF65-F5344CB8AC3E}">
        <p14:creationId xmlns:p14="http://schemas.microsoft.com/office/powerpoint/2010/main" val="3791180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cs typeface="Arial" panose="020B0604020202020204" pitchFamily="34" charset="0"/>
              </a:rPr>
              <a:t>Conversation starters that you can use when talking to your colleagues about safety.</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52</a:t>
            </a:fld>
            <a:endParaRPr lang="en-US"/>
          </a:p>
        </p:txBody>
      </p:sp>
    </p:spTree>
    <p:extLst>
      <p:ext uri="{BB962C8B-B14F-4D97-AF65-F5344CB8AC3E}">
        <p14:creationId xmlns:p14="http://schemas.microsoft.com/office/powerpoint/2010/main" val="2465196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cs typeface="Arial" panose="020B0604020202020204" pitchFamily="34" charset="0"/>
              </a:rPr>
              <a:t>conversation starters to help you talk to your </a:t>
            </a:r>
            <a:r>
              <a:rPr lang="en-US" sz="1200" i="1" dirty="0">
                <a:effectLst/>
                <a:latin typeface="Arial" panose="020B0604020202020204" pitchFamily="34" charset="0"/>
                <a:ea typeface="Arial" panose="020B0604020202020204" pitchFamily="34" charset="0"/>
                <a:cs typeface="Arial" panose="020B0604020202020204" pitchFamily="34" charset="0"/>
              </a:rPr>
              <a:t>patients/residents/clients </a:t>
            </a:r>
            <a:r>
              <a:rPr lang="en-US" sz="1200" dirty="0">
                <a:effectLst/>
                <a:latin typeface="Arial" panose="020B0604020202020204" pitchFamily="34" charset="0"/>
                <a:ea typeface="Arial" panose="020B0604020202020204" pitchFamily="34" charset="0"/>
                <a:cs typeface="Arial" panose="020B0604020202020204" pitchFamily="34" charset="0"/>
              </a:rPr>
              <a:t>and care partners</a:t>
            </a:r>
            <a:endParaRPr lang="en-US" dirty="0">
              <a:cs typeface="Calibri"/>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53</a:t>
            </a:fld>
            <a:endParaRPr lang="en-US"/>
          </a:p>
        </p:txBody>
      </p:sp>
    </p:spTree>
    <p:extLst>
      <p:ext uri="{BB962C8B-B14F-4D97-AF65-F5344CB8AC3E}">
        <p14:creationId xmlns:p14="http://schemas.microsoft.com/office/powerpoint/2010/main" val="1309666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FF0000"/>
                </a:solidFill>
                <a:effectLst/>
                <a:latin typeface="Calibri"/>
                <a:cs typeface="Calibri"/>
              </a:rPr>
              <a:t>C</a:t>
            </a:r>
            <a:r>
              <a:rPr lang="en-US" dirty="0"/>
              <a:t>onversation starters to offer your patients, residents, clients and care partners so they can talk to you about safety.</a:t>
            </a:r>
          </a:p>
        </p:txBody>
      </p:sp>
      <p:sp>
        <p:nvSpPr>
          <p:cNvPr id="4" name="Slide Number Placeholder 3"/>
          <p:cNvSpPr>
            <a:spLocks noGrp="1"/>
          </p:cNvSpPr>
          <p:nvPr>
            <p:ph type="sldNum" sz="quarter" idx="5"/>
          </p:nvPr>
        </p:nvSpPr>
        <p:spPr/>
        <p:txBody>
          <a:bodyPr/>
          <a:lstStyle/>
          <a:p>
            <a:fld id="{4144B198-1CCF-724B-908F-5F66E990C5BE}" type="slidenum">
              <a:rPr lang="en-US" smtClean="0"/>
              <a:t>54</a:t>
            </a:fld>
            <a:endParaRPr lang="en-US"/>
          </a:p>
        </p:txBody>
      </p:sp>
    </p:spTree>
    <p:extLst>
      <p:ext uri="{BB962C8B-B14F-4D97-AF65-F5344CB8AC3E}">
        <p14:creationId xmlns:p14="http://schemas.microsoft.com/office/powerpoint/2010/main" val="1462955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55</a:t>
            </a:fld>
            <a:endParaRPr lang="en-US"/>
          </a:p>
        </p:txBody>
      </p:sp>
    </p:spTree>
    <p:extLst>
      <p:ext uri="{BB962C8B-B14F-4D97-AF65-F5344CB8AC3E}">
        <p14:creationId xmlns:p14="http://schemas.microsoft.com/office/powerpoint/2010/main" val="2570717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Anticipation and preparedness is about “the ability to anticipate, and be prepared for, problems”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Given past harm, reliability and sensitivity to operations, what strategies can be developed to counter potential future harm?</a:t>
            </a:r>
          </a:p>
          <a:p>
            <a:pPr>
              <a:defRPr/>
            </a:pPr>
            <a:r>
              <a:rPr lang="en-GB" sz="800" b="0" kern="1200" dirty="0">
                <a:solidFill>
                  <a:srgbClr val="FF0000"/>
                </a:solidFill>
                <a:latin typeface="+mn-lt"/>
                <a:ea typeface="+mn-ea"/>
                <a:cs typeface="+mn-cs"/>
              </a:rPr>
              <a:t>What this is really addressing:</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Don’t wait for things to go wrong before trying to improve safety </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Explore new opportunities to develop systematic ways to anticipate future risks</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Use a variety of tools and techniques to build an understanding of the factors that give rise to safety issues.</a:t>
            </a:r>
          </a:p>
          <a:p>
            <a:pPr marL="171450" lvl="0" indent="-171450">
              <a:buFont typeface="Arial" panose="020B0604020202020204" pitchFamily="34" charset="0"/>
              <a:buChar char="•"/>
            </a:pPr>
            <a:endParaRPr lang="en-CA" dirty="0"/>
          </a:p>
          <a:p>
            <a:pPr marL="0" lvl="0" indent="0">
              <a:buFont typeface="Arial" panose="020B0604020202020204" pitchFamily="34" charset="0"/>
              <a:buNone/>
            </a:pPr>
            <a:r>
              <a:rPr lang="en-CA" dirty="0"/>
              <a:t>Developing resilience in staff so that they can detect and anticipate potential problems</a:t>
            </a:r>
          </a:p>
          <a:p>
            <a:pPr marL="0" lvl="0" indent="0">
              <a:buFont typeface="Arial" panose="020B0604020202020204" pitchFamily="34" charset="0"/>
              <a:buNone/>
            </a:pPr>
            <a:r>
              <a:rPr lang="en-CA" dirty="0"/>
              <a:t>Is there a risk that by focusing so much on following standards, and completing check lists, that one may lose out on developing the skill set of critical thinking .  </a:t>
            </a:r>
          </a:p>
          <a:p>
            <a:pPr marL="0" lvl="0" indent="0">
              <a:buFont typeface="Arial" panose="020B0604020202020204" pitchFamily="34" charset="0"/>
              <a:buNone/>
            </a:pPr>
            <a:r>
              <a:rPr lang="en-CA" dirty="0"/>
              <a:t>Can you build an army of safety detectives and problem solvers by </a:t>
            </a:r>
            <a:r>
              <a:rPr lang="en-CA" sz="1200" kern="1200" dirty="0">
                <a:solidFill>
                  <a:schemeClr val="tx1"/>
                </a:solidFill>
                <a:latin typeface="+mn-lt"/>
                <a:ea typeface="+mn-ea"/>
                <a:cs typeface="+mn-cs"/>
              </a:rPr>
              <a:t>inviting curiosity and inquisitiveness?</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We can develop this skill through activities and conversations.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56</a:t>
            </a:fld>
            <a:endParaRPr lang="en-US"/>
          </a:p>
        </p:txBody>
      </p:sp>
    </p:spTree>
    <p:extLst>
      <p:ext uri="{BB962C8B-B14F-4D97-AF65-F5344CB8AC3E}">
        <p14:creationId xmlns:p14="http://schemas.microsoft.com/office/powerpoint/2010/main" val="208994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the five safety clouds and ten safety themes that make up the leaders’ self-reflection and discussion activity.  Each safety cloud and theme  will be discussed in greater detail in the following slides.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a:t>
            </a:fld>
            <a:endParaRPr lang="en-US"/>
          </a:p>
        </p:txBody>
      </p:sp>
    </p:spTree>
    <p:extLst>
      <p:ext uri="{BB962C8B-B14F-4D97-AF65-F5344CB8AC3E}">
        <p14:creationId xmlns:p14="http://schemas.microsoft.com/office/powerpoint/2010/main" val="3777348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 - The MMSF Full Report (2013)</a:t>
            </a:r>
            <a:r>
              <a:rPr lang="en-CA" dirty="0">
                <a:hlinkClick r:id="rId3"/>
              </a:rPr>
              <a:t> https://www.health.org.uk/publications/the-measurement-and-monitoring-of-safety</a:t>
            </a:r>
            <a:endParaRPr lang="en-CA" dirty="0"/>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At the patient/client/resident level the treatment of complex, fluctuating conditions requires anticipating changes and being prepared to adjust treatment as the patient’s condition changes. </a:t>
            </a:r>
          </a:p>
          <a:p>
            <a:pPr marL="0" indent="0">
              <a:buFont typeface="Arial" panose="020B0604020202020204" pitchFamily="34" charset="0"/>
              <a:buNone/>
            </a:pPr>
            <a:endParaRPr lang="en-CA" sz="1200" dirty="0">
              <a:solidFill>
                <a:srgbClr val="000000"/>
              </a:solidFill>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In an organisation, safety requires anticipation and preparedness on the part of clinicians and managers and the ability to assess threats to safety and take action to intervene and reduce risks at the unit/clinic/home, department, or systems level.</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Patient level – Risk of falls, pressure injuries, maintaining activities of daily living deteriorating condition,  etc.</a:t>
            </a:r>
          </a:p>
          <a:p>
            <a:pPr marL="0" indent="0">
              <a:buFont typeface="Arial" panose="020B0604020202020204" pitchFamily="34" charset="0"/>
              <a:buNone/>
            </a:pPr>
            <a:r>
              <a:rPr lang="en-CA" sz="1200" dirty="0">
                <a:solidFill>
                  <a:srgbClr val="000000"/>
                </a:solidFill>
                <a:effectLst/>
                <a:latin typeface="Calibri" panose="020F0502020204030204" pitchFamily="34" charset="0"/>
              </a:rPr>
              <a:t>Unit/clinic/community – staffing, staffing ratios, absentee rate, patient/client census, patient/client complexity, infectious outbreaks, patient safety culture, equipment, staff safety, etc. </a:t>
            </a:r>
          </a:p>
          <a:p>
            <a:pPr marL="0" indent="0">
              <a:buFont typeface="Arial" panose="020B0604020202020204" pitchFamily="34" charset="0"/>
              <a:buNone/>
            </a:pPr>
            <a:r>
              <a:rPr lang="en-CA" sz="1200" dirty="0">
                <a:solidFill>
                  <a:srgbClr val="000000"/>
                </a:solidFill>
                <a:effectLst/>
                <a:latin typeface="Calibri" panose="020F0502020204030204" pitchFamily="34" charset="0"/>
              </a:rPr>
              <a:t>Organizational – staffing, absentee rate, seasonal fluctuations, pandemic planning, disaster planning, infectious disease outbreak, patient safety culture, etc.</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57</a:t>
            </a:fld>
            <a:endParaRPr lang="en-US"/>
          </a:p>
        </p:txBody>
      </p:sp>
    </p:spTree>
    <p:extLst>
      <p:ext uri="{BB962C8B-B14F-4D97-AF65-F5344CB8AC3E}">
        <p14:creationId xmlns:p14="http://schemas.microsoft.com/office/powerpoint/2010/main" val="922862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“Anticipation and Preparedness”, </a:t>
            </a:r>
          </a:p>
          <a:p>
            <a:r>
              <a:rPr lang="en-US" dirty="0"/>
              <a:t>Think and reflect on the question “How do we currently answer the question “Will care be safe in the future?” </a:t>
            </a:r>
          </a:p>
        </p:txBody>
      </p:sp>
      <p:sp>
        <p:nvSpPr>
          <p:cNvPr id="4" name="Slide Number Placeholder 3"/>
          <p:cNvSpPr>
            <a:spLocks noGrp="1"/>
          </p:cNvSpPr>
          <p:nvPr>
            <p:ph type="sldNum" sz="quarter" idx="5"/>
          </p:nvPr>
        </p:nvSpPr>
        <p:spPr/>
        <p:txBody>
          <a:bodyPr/>
          <a:lstStyle/>
          <a:p>
            <a:fld id="{4144B198-1CCF-724B-908F-5F66E990C5BE}" type="slidenum">
              <a:rPr lang="en-US" smtClean="0"/>
              <a:t>58</a:t>
            </a:fld>
            <a:endParaRPr lang="en-US"/>
          </a:p>
        </p:txBody>
      </p:sp>
    </p:spTree>
    <p:extLst>
      <p:ext uri="{BB962C8B-B14F-4D97-AF65-F5344CB8AC3E}">
        <p14:creationId xmlns:p14="http://schemas.microsoft.com/office/powerpoint/2010/main" val="1893859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59</a:t>
            </a:fld>
            <a:endParaRPr lang="en-US"/>
          </a:p>
        </p:txBody>
      </p:sp>
    </p:spTree>
    <p:extLst>
      <p:ext uri="{BB962C8B-B14F-4D97-AF65-F5344CB8AC3E}">
        <p14:creationId xmlns:p14="http://schemas.microsoft.com/office/powerpoint/2010/main" val="517484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kumimoji="0" lang="en-US" b="0" i="0" u="none" strike="noStrike" cap="none" spc="0" normalizeH="0" baseline="0" noProof="0" dirty="0">
                <a:ln>
                  <a:noFill/>
                </a:ln>
                <a:effectLst/>
                <a:uLnTx/>
                <a:uFillTx/>
              </a:rPr>
              <a:t>Anticipation and preparedness </a:t>
            </a:r>
            <a:r>
              <a:rPr lang="en-US" dirty="0"/>
              <a:t>can be enhanced when leaders look beyond what is traditionally presented as ‘patient safety data’ in board/senior leadership reports. </a:t>
            </a:r>
          </a:p>
          <a:p>
            <a:pPr marL="0" marR="0" lvl="0" indent="0" fontAlgn="auto">
              <a:lnSpc>
                <a:spcPct val="90000"/>
              </a:lnSpc>
              <a:spcBef>
                <a:spcPts val="0"/>
              </a:spcBef>
              <a:spcAft>
                <a:spcPts val="600"/>
              </a:spcAft>
              <a:buClrTx/>
              <a:buSzTx/>
              <a:buNone/>
              <a:tabLst/>
              <a:defRPr/>
            </a:pPr>
            <a:r>
              <a:rPr lang="en-US" dirty="0"/>
              <a:t>All too often the patient safety data leaders are presented with focuses on patient harm, but safety is far broader than ‘physical harm.’</a:t>
            </a:r>
          </a:p>
          <a:p>
            <a:pPr marL="0" indent="0">
              <a:lnSpc>
                <a:spcPct val="90000"/>
              </a:lnSpc>
              <a:spcAft>
                <a:spcPts val="600"/>
              </a:spcAft>
              <a:buNone/>
              <a:defRPr/>
            </a:pPr>
            <a:r>
              <a:rPr lang="en-US" dirty="0"/>
              <a:t>Looking at data sets which are not traditionally labeled as ‘patient safety data’ enables senior leaders to proactively identify what could go wrong, before an incident occurs. </a:t>
            </a:r>
          </a:p>
          <a:p>
            <a:pPr marL="0" indent="0">
              <a:lnSpc>
                <a:spcPct val="90000"/>
              </a:lnSpc>
              <a:spcAft>
                <a:spcPts val="600"/>
              </a:spcAft>
              <a:buNone/>
              <a:defRPr/>
            </a:pPr>
            <a:r>
              <a:rPr lang="en-US" b="1" dirty="0"/>
              <a:t>These data sets are routinely reviewed by senior leaders, so developing the habit of asking yourself the question, ‘What could be the impact on safety?’ enables you, as a senior leader, to be skilled at scanning for and anticipating future safety risks.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61</a:t>
            </a:fld>
            <a:endParaRPr lang="en-US"/>
          </a:p>
        </p:txBody>
      </p:sp>
    </p:spTree>
    <p:extLst>
      <p:ext uri="{BB962C8B-B14F-4D97-AF65-F5344CB8AC3E}">
        <p14:creationId xmlns:p14="http://schemas.microsoft.com/office/powerpoint/2010/main" val="1407622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defRPr/>
            </a:pPr>
            <a:r>
              <a:rPr lang="en-US" sz="1200" b="1" dirty="0"/>
              <a:t>This safety theme cloud is asking you to: </a:t>
            </a:r>
            <a:endParaRPr lang="en-US" dirty="0"/>
          </a:p>
          <a:p>
            <a:pPr marL="0" marR="0" lvl="0" indent="0" fontAlgn="auto">
              <a:lnSpc>
                <a:spcPct val="90000"/>
              </a:lnSpc>
              <a:spcBef>
                <a:spcPts val="0"/>
              </a:spcBef>
              <a:spcAft>
                <a:spcPts val="600"/>
              </a:spcAft>
              <a:buClrTx/>
              <a:buSzTx/>
              <a:buNone/>
              <a:tabLst/>
              <a:defRPr/>
            </a:pPr>
            <a:endParaRPr kumimoji="0" lang="en-US" b="0" i="0" u="none" strike="noStrike" cap="none" spc="0" normalizeH="0" baseline="0" noProof="0" dirty="0">
              <a:ln>
                <a:noFill/>
              </a:ln>
              <a:effectLst/>
              <a:uLnTx/>
              <a:uFillTx/>
            </a:endParaRPr>
          </a:p>
          <a:p>
            <a:pPr marL="0" marR="0" lvl="0" indent="0" fontAlgn="auto">
              <a:lnSpc>
                <a:spcPct val="90000"/>
              </a:lnSpc>
              <a:spcBef>
                <a:spcPts val="0"/>
              </a:spcBef>
              <a:spcAft>
                <a:spcPts val="600"/>
              </a:spcAft>
              <a:buClrTx/>
              <a:buSzTx/>
              <a:buNone/>
              <a:tabLst/>
              <a:defRPr/>
            </a:pPr>
            <a:r>
              <a:rPr kumimoji="0" lang="en-US" b="0" i="0" u="none" strike="noStrike" cap="none" spc="0" normalizeH="0" baseline="0" noProof="0" dirty="0">
                <a:ln>
                  <a:noFill/>
                </a:ln>
                <a:effectLst/>
                <a:uLnTx/>
                <a:uFillTx/>
              </a:rPr>
              <a:t>consider how operational data, for example, </a:t>
            </a:r>
            <a:r>
              <a:rPr lang="en-US" dirty="0"/>
              <a:t>client demographics and equity </a:t>
            </a:r>
            <a:r>
              <a:rPr lang="en-US" dirty="0" err="1"/>
              <a:t>stratifers</a:t>
            </a:r>
            <a:r>
              <a:rPr lang="en-US" dirty="0"/>
              <a:t>, </a:t>
            </a:r>
            <a:r>
              <a:rPr kumimoji="0" lang="en-US" b="0" i="0" u="none" strike="noStrike" cap="none" spc="0" normalizeH="0" baseline="0" noProof="0" dirty="0">
                <a:ln>
                  <a:noFill/>
                </a:ln>
                <a:effectLst/>
                <a:uLnTx/>
                <a:uFillTx/>
              </a:rPr>
              <a:t>referral rates, wait times, leaving without being seen, access to diagnostic testing, access to beds</a:t>
            </a:r>
            <a:r>
              <a:rPr lang="en-US" dirty="0"/>
              <a:t> and services, </a:t>
            </a:r>
            <a:r>
              <a:rPr kumimoji="0" lang="en-US" b="0" i="0" u="none" strike="noStrike" cap="none" spc="0" normalizeH="0" baseline="0" noProof="0" dirty="0">
                <a:ln>
                  <a:noFill/>
                </a:ln>
                <a:effectLst/>
                <a:uLnTx/>
                <a:uFillTx/>
              </a:rPr>
              <a:t>staff turnover, skill mix and sickness data, statutory and mandatory training compliance levels, </a:t>
            </a:r>
            <a:r>
              <a:rPr lang="en-US" dirty="0"/>
              <a:t>or other types of data you collect in your settings might inform your understanding of future safety risks.</a:t>
            </a:r>
          </a:p>
          <a:p>
            <a:pPr marL="0" marR="0" lvl="0" indent="0" fontAlgn="auto">
              <a:lnSpc>
                <a:spcPct val="90000"/>
              </a:lnSpc>
              <a:spcBef>
                <a:spcPts val="0"/>
              </a:spcBef>
              <a:spcAft>
                <a:spcPts val="600"/>
              </a:spcAft>
              <a:buClrTx/>
              <a:buSzTx/>
              <a:buNone/>
              <a:tabLst/>
              <a:defRPr/>
            </a:pPr>
            <a:endParaRPr lang="en-US" dirty="0"/>
          </a:p>
          <a:p>
            <a:r>
              <a:rPr lang="en-CA" dirty="0"/>
              <a:t>Additional questions from </a:t>
            </a:r>
            <a:r>
              <a:rPr lang="en-CA" b="1" dirty="0"/>
              <a:t>Rethinking Patient Safety </a:t>
            </a:r>
            <a:r>
              <a:rPr lang="en-CA" dirty="0"/>
              <a:t>to consider including in your discussion –</a:t>
            </a:r>
          </a:p>
          <a:p>
            <a:pPr marL="171450" indent="-171450">
              <a:buFont typeface="Arial" panose="020B0604020202020204" pitchFamily="34" charset="0"/>
              <a:buChar char="•"/>
            </a:pPr>
            <a:r>
              <a:rPr lang="en-US" dirty="0"/>
              <a:t>What does patient safety mean to you?</a:t>
            </a:r>
          </a:p>
          <a:p>
            <a:pPr marL="171450" indent="-171450">
              <a:buFont typeface="Arial" panose="020B0604020202020204" pitchFamily="34" charset="0"/>
              <a:buChar char="•"/>
            </a:pPr>
            <a:r>
              <a:rPr lang="en-US" dirty="0"/>
              <a:t>How is the presence of safety different from the absence of harm?</a:t>
            </a:r>
          </a:p>
          <a:p>
            <a:pPr marL="171450" indent="-171450">
              <a:buFont typeface="Arial" panose="020B0604020202020204" pitchFamily="34" charset="0"/>
              <a:buChar char="•"/>
            </a:pPr>
            <a:r>
              <a:rPr lang="en-US" dirty="0"/>
              <a:t>Do your safety metrics tell you have safe your care is or how lucky you have been?</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62</a:t>
            </a:fld>
            <a:endParaRPr lang="en-US"/>
          </a:p>
        </p:txBody>
      </p:sp>
    </p:spTree>
    <p:extLst>
      <p:ext uri="{BB962C8B-B14F-4D97-AF65-F5344CB8AC3E}">
        <p14:creationId xmlns:p14="http://schemas.microsoft.com/office/powerpoint/2010/main" val="2128448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63</a:t>
            </a:fld>
            <a:endParaRPr lang="en-US"/>
          </a:p>
        </p:txBody>
      </p:sp>
    </p:spTree>
    <p:extLst>
      <p:ext uri="{BB962C8B-B14F-4D97-AF65-F5344CB8AC3E}">
        <p14:creationId xmlns:p14="http://schemas.microsoft.com/office/powerpoint/2010/main" val="4178760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64</a:t>
            </a:fld>
            <a:endParaRPr lang="en-US"/>
          </a:p>
        </p:txBody>
      </p:sp>
    </p:spTree>
    <p:extLst>
      <p:ext uri="{BB962C8B-B14F-4D97-AF65-F5344CB8AC3E}">
        <p14:creationId xmlns:p14="http://schemas.microsoft.com/office/powerpoint/2010/main" val="1552271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Additional questions from </a:t>
            </a:r>
            <a:r>
              <a:rPr lang="en-CA" b="1" dirty="0"/>
              <a:t>Rethinking Patient Safety </a:t>
            </a:r>
            <a:r>
              <a:rPr lang="en-CA" dirty="0"/>
              <a:t>to consider including in your discussion –</a:t>
            </a:r>
          </a:p>
          <a:p>
            <a:pPr marL="171450" indent="-171450">
              <a:buFont typeface="Arial" panose="020B0604020202020204" pitchFamily="34" charset="0"/>
              <a:buChar char="•"/>
            </a:pPr>
            <a:r>
              <a:rPr lang="en-US" dirty="0"/>
              <a:t>How have you approached safety in the past? </a:t>
            </a:r>
          </a:p>
          <a:p>
            <a:pPr marL="171450" indent="-171450">
              <a:buFont typeface="Arial" panose="020B0604020202020204" pitchFamily="34" charset="0"/>
              <a:buChar char="•"/>
            </a:pPr>
            <a:r>
              <a:rPr lang="en-US" dirty="0"/>
              <a:t>How might you approach it differently now? </a:t>
            </a:r>
          </a:p>
          <a:p>
            <a:pPr marL="171450" indent="-171450">
              <a:buFont typeface="Arial" panose="020B0604020202020204" pitchFamily="34" charset="0"/>
              <a:buChar char="•"/>
            </a:pPr>
            <a:r>
              <a:rPr lang="en-US" dirty="0"/>
              <a:t>What could you start doing? What could you stop doing?</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65</a:t>
            </a:fld>
            <a:endParaRPr lang="en-US"/>
          </a:p>
        </p:txBody>
      </p:sp>
    </p:spTree>
    <p:extLst>
      <p:ext uri="{BB962C8B-B14F-4D97-AF65-F5344CB8AC3E}">
        <p14:creationId xmlns:p14="http://schemas.microsoft.com/office/powerpoint/2010/main" val="2274015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kumimoji="0" lang="en-US" sz="1200" b="0" i="0" u="none" strike="noStrike" cap="none" spc="0" normalizeH="0" baseline="0" noProof="0" dirty="0">
              <a:ln>
                <a:noFill/>
              </a:ln>
              <a:effectLst/>
              <a:uLnTx/>
              <a:uFillTx/>
            </a:endParaRPr>
          </a:p>
          <a:p>
            <a:r>
              <a:rPr lang="en-US" dirty="0"/>
              <a:t>Now that you have explored Anticipation and Preparedness, and have completed the two “Anticipation and Preparedness” safety theme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a:t>
            </a:r>
            <a:r>
              <a:rPr lang="en-US" dirty="0"/>
              <a:t>Will care be safe in the future?</a:t>
            </a:r>
            <a:r>
              <a:rPr kumimoji="0" lang="en-US" sz="1200" b="0" i="0" u="none" strike="noStrike" cap="none" spc="0" normalizeH="0" baseline="0" noProof="0" dirty="0">
                <a:ln>
                  <a:noFill/>
                </a:ln>
                <a:effectLst/>
                <a:uLnTx/>
                <a:uFillTx/>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Now - t</a:t>
            </a:r>
            <a:r>
              <a:rPr lang="en-US" dirty="0" err="1"/>
              <a:t>hink</a:t>
            </a:r>
            <a:r>
              <a:rPr lang="en-US" dirty="0"/>
              <a:t> and reflect on the question - </a:t>
            </a:r>
            <a:r>
              <a:rPr kumimoji="0" lang="en-US" sz="1200" b="0" i="0" u="none" strike="noStrike" cap="none" spc="0" normalizeH="0" baseline="0" noProof="0" dirty="0">
                <a:ln>
                  <a:noFill/>
                </a:ln>
                <a:effectLst/>
                <a:uLnTx/>
                <a:uFillTx/>
              </a:rPr>
              <a:t>How can we better answer the question “</a:t>
            </a:r>
            <a:r>
              <a:rPr lang="en-US" dirty="0"/>
              <a:t>Will care be safe in the future?</a:t>
            </a:r>
            <a:r>
              <a:rPr kumimoji="0" lang="en-US" sz="1200" b="0" i="0" u="none" strike="noStrike" cap="none" spc="0" normalizeH="0" baseline="0" noProof="0" dirty="0">
                <a:ln>
                  <a:noFill/>
                </a:ln>
                <a:effectLst/>
                <a:uLnTx/>
                <a:uFillTx/>
              </a:rPr>
              <a:t>”</a:t>
            </a:r>
          </a:p>
        </p:txBody>
      </p:sp>
      <p:sp>
        <p:nvSpPr>
          <p:cNvPr id="4" name="Slide Number Placeholder 3"/>
          <p:cNvSpPr>
            <a:spLocks noGrp="1"/>
          </p:cNvSpPr>
          <p:nvPr>
            <p:ph type="sldNum" sz="quarter" idx="5"/>
          </p:nvPr>
        </p:nvSpPr>
        <p:spPr/>
        <p:txBody>
          <a:bodyPr/>
          <a:lstStyle/>
          <a:p>
            <a:fld id="{4144B198-1CCF-724B-908F-5F66E990C5BE}" type="slidenum">
              <a:rPr lang="en-US" smtClean="0"/>
              <a:t>66</a:t>
            </a:fld>
            <a:endParaRPr lang="en-US"/>
          </a:p>
        </p:txBody>
      </p:sp>
    </p:spTree>
    <p:extLst>
      <p:ext uri="{BB962C8B-B14F-4D97-AF65-F5344CB8AC3E}">
        <p14:creationId xmlns:p14="http://schemas.microsoft.com/office/powerpoint/2010/main" val="1274473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67</a:t>
            </a:fld>
            <a:endParaRPr lang="en-US"/>
          </a:p>
        </p:txBody>
      </p:sp>
    </p:spTree>
    <p:extLst>
      <p:ext uri="{BB962C8B-B14F-4D97-AF65-F5344CB8AC3E}">
        <p14:creationId xmlns:p14="http://schemas.microsoft.com/office/powerpoint/2010/main" val="389099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B403-3F0A-03B6-90D9-0C89EF18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4A35D-E20D-12A2-F065-3BAF5E7D9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26AA7-70C8-0F8A-7C7C-C215AFB9AF4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88450AC-B6DB-D16E-3B93-7364B9005DD9}"/>
              </a:ext>
            </a:extLst>
          </p:cNvPr>
          <p:cNvSpPr>
            <a:spLocks noGrp="1"/>
          </p:cNvSpPr>
          <p:nvPr>
            <p:ph type="sldNum" sz="quarter" idx="5"/>
          </p:nvPr>
        </p:nvSpPr>
        <p:spPr/>
        <p:txBody>
          <a:bodyPr/>
          <a:lstStyle/>
          <a:p>
            <a:fld id="{4144B198-1CCF-724B-908F-5F66E990C5BE}" type="slidenum">
              <a:rPr lang="en-US" smtClean="0"/>
              <a:t>8</a:t>
            </a:fld>
            <a:endParaRPr lang="en-US"/>
          </a:p>
        </p:txBody>
      </p:sp>
    </p:spTree>
    <p:extLst>
      <p:ext uri="{BB962C8B-B14F-4D97-AF65-F5344CB8AC3E}">
        <p14:creationId xmlns:p14="http://schemas.microsoft.com/office/powerpoint/2010/main" val="2005898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Integration and Learning dimension has us asking the question whether we are Improving and Learning: After all, a learning system is a safer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domain is about th</a:t>
            </a:r>
            <a:r>
              <a:rPr lang="en-US" dirty="0"/>
              <a:t>e development of systems to promote a cycle of learning and sharing from not only safety incidents, but also the multiple sources of safety intelligence and insights developed through the other domains.” </a:t>
            </a:r>
          </a:p>
          <a:p>
            <a:endParaRPr lang="en-US" dirty="0">
              <a:cs typeface="Calibri"/>
            </a:endParaRPr>
          </a:p>
          <a:p>
            <a:endParaRPr lang="en-US" dirty="0">
              <a:cs typeface="Calibri"/>
            </a:endParaRPr>
          </a:p>
          <a:p>
            <a:r>
              <a:rPr lang="en-GB" sz="1800" b="1" i="0" dirty="0">
                <a:solidFill>
                  <a:srgbClr val="000000"/>
                </a:solidFill>
                <a:effectLst/>
                <a:latin typeface="Calibri" panose="020F0502020204030204" pitchFamily="34" charset="0"/>
              </a:rPr>
              <a:t>Important Points about I&amp;L</a:t>
            </a:r>
          </a:p>
          <a:p>
            <a:pPr marL="171450" indent="-171450">
              <a:buFont typeface="Arial" panose="020B0604020202020204" pitchFamily="34" charset="0"/>
              <a:buChar char="•"/>
            </a:pPr>
            <a:r>
              <a:rPr lang="en-GB" dirty="0"/>
              <a:t>Integration and learning is the scaffolding for the other domains</a:t>
            </a:r>
          </a:p>
          <a:p>
            <a:pPr marL="171450" indent="-171450">
              <a:buFont typeface="Arial" panose="020B0604020202020204" pitchFamily="34" charset="0"/>
              <a:buChar char="•"/>
            </a:pPr>
            <a:r>
              <a:rPr lang="en-US" dirty="0"/>
              <a:t>Over the past years we have made progress in reporting, responding and learning from harm, but true I &amp; L needs to move beyond learning from harm.  </a:t>
            </a:r>
          </a:p>
          <a:p>
            <a:pPr marL="171450" indent="-171450">
              <a:buFont typeface="Arial" panose="020B0604020202020204" pitchFamily="34" charset="0"/>
              <a:buChar char="•"/>
            </a:pPr>
            <a:r>
              <a:rPr lang="en-GB" dirty="0"/>
              <a:t>Safe organisations not only report and learn from patient safety incidents, but they actively seek out information from the other domains and respond with inquiry, listening, learning and sharing . </a:t>
            </a:r>
          </a:p>
          <a:p>
            <a:pPr marL="171450" indent="-171450">
              <a:buFont typeface="Arial" panose="020B0604020202020204" pitchFamily="34" charset="0"/>
              <a:buChar char="•"/>
            </a:pPr>
            <a:r>
              <a:rPr lang="en-GB" dirty="0"/>
              <a:t>Organizations need to determine: </a:t>
            </a:r>
          </a:p>
          <a:p>
            <a:pPr lvl="1"/>
            <a:r>
              <a:rPr lang="en-GB" dirty="0"/>
              <a:t>how to gather and integrate patient safety information from multiple sources and then determine</a:t>
            </a:r>
          </a:p>
          <a:p>
            <a:pPr lvl="1"/>
            <a:r>
              <a:rPr lang="en-GB" dirty="0"/>
              <a:t>How to use the information to support learning and improving </a:t>
            </a:r>
          </a:p>
          <a:p>
            <a:pPr lvl="1"/>
            <a:r>
              <a:rPr lang="en-GB" dirty="0"/>
              <a:t>Planning how we are going to integrate safety information and metrics, and how we are going to use it to inform learning and improvement, we don’t see the safety improvements we set out to achieve.</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68</a:t>
            </a:fld>
            <a:endParaRPr lang="en-US"/>
          </a:p>
        </p:txBody>
      </p:sp>
    </p:spTree>
    <p:extLst>
      <p:ext uri="{BB962C8B-B14F-4D97-AF65-F5344CB8AC3E}">
        <p14:creationId xmlns:p14="http://schemas.microsoft.com/office/powerpoint/2010/main" val="550624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and learning is like weaving together 5 strands of thread to create strong 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weave together all 5 dimensions of safety, we create a much safer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Measurement and Monitoring of Safety Framework provides an expanded and shared understanding of “what is safety”</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69</a:t>
            </a:fld>
            <a:endParaRPr lang="en-US"/>
          </a:p>
        </p:txBody>
      </p:sp>
    </p:spTree>
    <p:extLst>
      <p:ext uri="{BB962C8B-B14F-4D97-AF65-F5344CB8AC3E}">
        <p14:creationId xmlns:p14="http://schemas.microsoft.com/office/powerpoint/2010/main" val="30379734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 brief introduction to Integration and Learning</a:t>
            </a:r>
          </a:p>
          <a:p>
            <a:r>
              <a:rPr lang="en-US" dirty="0"/>
              <a:t>Think and reflect on the question - How do we currently answer the question “Are we responding and improving?” </a:t>
            </a:r>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70</a:t>
            </a:fld>
            <a:endParaRPr lang="en-US"/>
          </a:p>
        </p:txBody>
      </p:sp>
    </p:spTree>
    <p:extLst>
      <p:ext uri="{BB962C8B-B14F-4D97-AF65-F5344CB8AC3E}">
        <p14:creationId xmlns:p14="http://schemas.microsoft.com/office/powerpoint/2010/main" val="19220564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71</a:t>
            </a:fld>
            <a:endParaRPr lang="en-US"/>
          </a:p>
        </p:txBody>
      </p:sp>
    </p:spTree>
    <p:extLst>
      <p:ext uri="{BB962C8B-B14F-4D97-AF65-F5344CB8AC3E}">
        <p14:creationId xmlns:p14="http://schemas.microsoft.com/office/powerpoint/2010/main" val="2391087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72</a:t>
            </a:fld>
            <a:endParaRPr lang="en-US"/>
          </a:p>
        </p:txBody>
      </p:sp>
    </p:spTree>
    <p:extLst>
      <p:ext uri="{BB962C8B-B14F-4D97-AF65-F5344CB8AC3E}">
        <p14:creationId xmlns:p14="http://schemas.microsoft.com/office/powerpoint/2010/main" val="1035885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defRPr/>
            </a:pPr>
            <a:r>
              <a:rPr lang="en-US" sz="1200" b="1" dirty="0"/>
              <a:t>Background: </a:t>
            </a:r>
            <a:r>
              <a:rPr lang="en-US" sz="1200" dirty="0"/>
              <a:t>Healthcare organizations face the challenge of how to meaningfully provide feedback on learning from incident investigations, safety audits,  walk-rounds, safety culture surveys etc.. to teams for whom the learning is relevant and share more widely across the organization.  Common problems include: </a:t>
            </a:r>
            <a:endParaRPr lang="en-US" sz="1200" dirty="0">
              <a:cs typeface="Calibri"/>
            </a:endParaRPr>
          </a:p>
          <a:p>
            <a:pPr marL="457200" indent="-457200">
              <a:lnSpc>
                <a:spcPct val="90000"/>
              </a:lnSpc>
              <a:spcAft>
                <a:spcPts val="600"/>
              </a:spcAft>
              <a:buFont typeface="Arial" panose="020B0604020202020204" pitchFamily="34" charset="0"/>
              <a:buChar char="•"/>
              <a:defRPr/>
            </a:pPr>
            <a:r>
              <a:rPr lang="en-US" sz="1200" dirty="0"/>
              <a:t>we tell staff the outcome of an audit or investigation and expect improvement to occur. </a:t>
            </a:r>
            <a:endParaRPr lang="en-US" sz="1200" dirty="0">
              <a:cs typeface="Calibri"/>
            </a:endParaRPr>
          </a:p>
          <a:p>
            <a:pPr marL="457200" indent="-457200">
              <a:lnSpc>
                <a:spcPct val="90000"/>
              </a:lnSpc>
              <a:spcAft>
                <a:spcPts val="600"/>
              </a:spcAft>
              <a:buFont typeface="Arial" panose="020B0604020202020204" pitchFamily="34" charset="0"/>
              <a:buChar char="•"/>
              <a:defRPr/>
            </a:pPr>
            <a:r>
              <a:rPr lang="en-US" sz="1200" dirty="0"/>
              <a:t>safety learning is not shared with ‘hard to reach’ groups (for example, staff who do not access emails or the intranet, or staff who only work night shifts, staff who do not have a local office). </a:t>
            </a:r>
            <a:endParaRPr lang="en-US" sz="1200" dirty="0">
              <a:cs typeface="Calibri"/>
            </a:endParaRPr>
          </a:p>
          <a:p>
            <a:pPr marL="457200" indent="-457200">
              <a:lnSpc>
                <a:spcPct val="90000"/>
              </a:lnSpc>
              <a:spcAft>
                <a:spcPts val="600"/>
              </a:spcAft>
              <a:buFont typeface="Arial" panose="020B0604020202020204" pitchFamily="34" charset="0"/>
              <a:buChar char="•"/>
              <a:defRPr/>
            </a:pPr>
            <a:r>
              <a:rPr lang="en-US" sz="1200" dirty="0"/>
              <a:t>we share findings without contextualizing the learning in a way that helps staff to learn (i.e. through story-telling, vignettes etc..). </a:t>
            </a:r>
            <a:endParaRPr lang="en-US" sz="1200" dirty="0">
              <a:cs typeface="Calibri"/>
            </a:endParaRPr>
          </a:p>
          <a:p>
            <a:pPr marL="457200" indent="-457200">
              <a:lnSpc>
                <a:spcPct val="90000"/>
              </a:lnSpc>
              <a:spcAft>
                <a:spcPts val="600"/>
              </a:spcAft>
              <a:buFont typeface="Arial" panose="020B0604020202020204" pitchFamily="34" charset="0"/>
              <a:buChar char="•"/>
              <a:defRPr/>
            </a:pPr>
            <a:r>
              <a:rPr lang="en-US" sz="1200" dirty="0"/>
              <a:t>we feedback the learning to the team involved in the incident, without sharing more broadly across the organization, particularly other areas where this learning may be pertinent.</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73</a:t>
            </a:fld>
            <a:endParaRPr lang="en-US"/>
          </a:p>
        </p:txBody>
      </p:sp>
    </p:spTree>
    <p:extLst>
      <p:ext uri="{BB962C8B-B14F-4D97-AF65-F5344CB8AC3E}">
        <p14:creationId xmlns:p14="http://schemas.microsoft.com/office/powerpoint/2010/main" val="2950015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74</a:t>
            </a:fld>
            <a:endParaRPr lang="en-US"/>
          </a:p>
        </p:txBody>
      </p:sp>
    </p:spTree>
    <p:extLst>
      <p:ext uri="{BB962C8B-B14F-4D97-AF65-F5344CB8AC3E}">
        <p14:creationId xmlns:p14="http://schemas.microsoft.com/office/powerpoint/2010/main" val="2202929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75</a:t>
            </a:fld>
            <a:endParaRPr lang="en-US"/>
          </a:p>
        </p:txBody>
      </p:sp>
    </p:spTree>
    <p:extLst>
      <p:ext uri="{BB962C8B-B14F-4D97-AF65-F5344CB8AC3E}">
        <p14:creationId xmlns:p14="http://schemas.microsoft.com/office/powerpoint/2010/main" val="42025546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a:rPr>
              <a:t>Background: </a:t>
            </a:r>
            <a:r>
              <a:rPr lang="en-US" dirty="0">
                <a:latin typeface="Calibri" panose="020F0502020204030204"/>
              </a:rPr>
              <a:t>Healthcare leaders are sometimes presented with an avalanche of patient safety metrics and information (on dashboards/scorecards/ indicator reports and in Board/senior leadership meeting papers). Additionally, healthcare organizations sometimes find it difficult to stop using safety metrics and approaches even when other data exists which is more reflective of safety. Too much information or safety metrics and data that is not clearly presented can create ‘integration fog.’ Color coding data ‘red’ ‘amber’ and ‘green’ sometimes means leaders only look at the ‘red’ safety metrics/units/teams. Integration fog makes it difficult for leaders to interpret and decipher the data.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76</a:t>
            </a:fld>
            <a:endParaRPr lang="en-US"/>
          </a:p>
        </p:txBody>
      </p:sp>
    </p:spTree>
    <p:extLst>
      <p:ext uri="{BB962C8B-B14F-4D97-AF65-F5344CB8AC3E}">
        <p14:creationId xmlns:p14="http://schemas.microsoft.com/office/powerpoint/2010/main" val="3793821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77</a:t>
            </a:fld>
            <a:endParaRPr lang="en-US"/>
          </a:p>
        </p:txBody>
      </p:sp>
    </p:spTree>
    <p:extLst>
      <p:ext uri="{BB962C8B-B14F-4D97-AF65-F5344CB8AC3E}">
        <p14:creationId xmlns:p14="http://schemas.microsoft.com/office/powerpoint/2010/main" val="363350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b="1" dirty="0"/>
              <a:t>Past harm </a:t>
            </a:r>
            <a:r>
              <a:rPr lang="en-CA" altLang="en-US" dirty="0"/>
              <a:t>– Has care been safe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This dimension</a:t>
            </a:r>
            <a:r>
              <a:rPr lang="en-CA" altLang="en-US" baseline="0" dirty="0"/>
              <a:t> underscores that </a:t>
            </a:r>
            <a:r>
              <a:rPr lang="en-CA" altLang="en-US" dirty="0"/>
              <a:t>“</a:t>
            </a:r>
            <a:r>
              <a:rPr lang="en-CA" altLang="en-US" b="1" dirty="0"/>
              <a:t>Measuring harm is not equivalent to measuring safety but is an essential foundation</a:t>
            </a:r>
            <a:r>
              <a:rPr lang="en-CA" altLang="en-US" dirty="0"/>
              <a:t>” </a:t>
            </a:r>
            <a:r>
              <a:rPr lang="en-CA" altLang="en-US" baseline="0" dirty="0"/>
              <a:t>it is important but alone it is not enough to move the mark on safety. </a:t>
            </a:r>
            <a:endParaRPr lang="en-CA"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defRPr/>
            </a:pPr>
            <a:r>
              <a:rPr lang="en-CA" sz="1200" dirty="0"/>
              <a:t>In this dimension</a:t>
            </a:r>
            <a:r>
              <a:rPr lang="en-CA" dirty="0"/>
              <a:t>,</a:t>
            </a:r>
            <a:r>
              <a:rPr lang="en-CA" sz="1200" dirty="0"/>
              <a:t> </a:t>
            </a:r>
            <a:r>
              <a:rPr lang="en-CA" sz="1200" i="1" dirty="0"/>
              <a:t>past harm </a:t>
            </a:r>
            <a:r>
              <a:rPr lang="en-CA" sz="1200" dirty="0"/>
              <a:t>is the measurement of multiple types and aspects of harm</a:t>
            </a:r>
            <a:r>
              <a:rPr lang="en-CA" dirty="0"/>
              <a:t> </a:t>
            </a:r>
            <a:r>
              <a:rPr lang="en-CA" b="1" dirty="0"/>
              <a:t>to help assess whether care has been safe in the past and is becoming safer. </a:t>
            </a:r>
            <a:r>
              <a:rPr lang="en-CA" b="0" dirty="0"/>
              <a:t>For example</a:t>
            </a:r>
            <a:r>
              <a:rPr lang="en-CA" b="1" dirty="0"/>
              <a:t>, </a:t>
            </a:r>
            <a:r>
              <a:rPr lang="en-CA" sz="1200" baseline="0" dirty="0"/>
              <a:t>how long ago did the harm </a:t>
            </a:r>
            <a:r>
              <a:rPr lang="en-CA" dirty="0"/>
              <a:t>occur</a:t>
            </a:r>
            <a:r>
              <a:rPr lang="en-CA" sz="1200" baseline="0" dirty="0"/>
              <a:t>, </a:t>
            </a:r>
            <a:r>
              <a:rPr lang="en-CA" dirty="0"/>
              <a:t>and how</a:t>
            </a:r>
            <a:r>
              <a:rPr lang="en-CA" sz="1200" baseline="0" dirty="0"/>
              <a:t> much harm has there been </a:t>
            </a:r>
            <a:r>
              <a:rPr lang="en-CA" sz="1200" dirty="0"/>
              <a:t>over time. </a:t>
            </a:r>
            <a:endParaRPr lang="en-CA" sz="1200" strike="sngStrike" dirty="0">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9</a:t>
            </a:fld>
            <a:endParaRPr lang="en-US"/>
          </a:p>
        </p:txBody>
      </p:sp>
    </p:spTree>
    <p:extLst>
      <p:ext uri="{BB962C8B-B14F-4D97-AF65-F5344CB8AC3E}">
        <p14:creationId xmlns:p14="http://schemas.microsoft.com/office/powerpoint/2010/main" val="1186000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cap="none" spc="0" normalizeH="0" baseline="0" noProof="0" dirty="0">
              <a:ln>
                <a:noFill/>
              </a:ln>
              <a:effectLst/>
              <a:uLnTx/>
              <a:uFillTx/>
            </a:endParaRPr>
          </a:p>
          <a:p>
            <a:r>
              <a:rPr lang="en-US" dirty="0"/>
              <a:t>Now that you have explored Integration and learning, and have completed the two “Integration and Learning” safety theme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your notes from the discussion on - How do we </a:t>
            </a:r>
            <a:r>
              <a:rPr lang="en-US" b="1" dirty="0"/>
              <a:t>currently</a:t>
            </a:r>
            <a:r>
              <a:rPr lang="en-US" dirty="0"/>
              <a:t> answer the question “Are we responding and improving?”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Now -</a:t>
            </a:r>
            <a:endParaRPr lang="en-US" dirty="0"/>
          </a:p>
          <a:p>
            <a:r>
              <a:rPr lang="en-US" dirty="0"/>
              <a:t>Think and reflect on the question - </a:t>
            </a:r>
            <a:r>
              <a:rPr kumimoji="0" lang="en-US" sz="1200" b="0" i="0" u="none" strike="noStrike" cap="none" spc="0" normalizeH="0" baseline="0" noProof="0" dirty="0">
                <a:ln>
                  <a:noFill/>
                </a:ln>
                <a:effectLst/>
                <a:uLnTx/>
                <a:uFillTx/>
              </a:rPr>
              <a:t>How can we better answer the question </a:t>
            </a:r>
            <a:r>
              <a:rPr lang="en-US" dirty="0"/>
              <a:t>“Are we responding and improving?”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78</a:t>
            </a:fld>
            <a:endParaRPr lang="en-US"/>
          </a:p>
        </p:txBody>
      </p:sp>
    </p:spTree>
    <p:extLst>
      <p:ext uri="{BB962C8B-B14F-4D97-AF65-F5344CB8AC3E}">
        <p14:creationId xmlns:p14="http://schemas.microsoft.com/office/powerpoint/2010/main" val="2630658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79</a:t>
            </a:fld>
            <a:endParaRPr lang="en-US"/>
          </a:p>
        </p:txBody>
      </p:sp>
    </p:spTree>
    <p:extLst>
      <p:ext uri="{BB962C8B-B14F-4D97-AF65-F5344CB8AC3E}">
        <p14:creationId xmlns:p14="http://schemas.microsoft.com/office/powerpoint/2010/main" val="2879016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80</a:t>
            </a:fld>
            <a:endParaRPr lang="en-US"/>
          </a:p>
        </p:txBody>
      </p:sp>
    </p:spTree>
    <p:extLst>
      <p:ext uri="{BB962C8B-B14F-4D97-AF65-F5344CB8AC3E}">
        <p14:creationId xmlns:p14="http://schemas.microsoft.com/office/powerpoint/2010/main" val="208062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Recognizing and reducing healthcare harm matters to those receiving and delivering care in any setting. As part of championing </a:t>
            </a:r>
            <a:r>
              <a:rPr lang="en-CA" sz="1200" u="sng" dirty="0">
                <a:solidFill>
                  <a:srgbClr val="0000FF"/>
                </a:solidFill>
                <a:effectLst/>
                <a:highlight>
                  <a:srgbClr val="FFFFFF"/>
                </a:highlight>
                <a:latin typeface="Arial" panose="020B0604020202020204" pitchFamily="34" charset="0"/>
                <a:ea typeface="Cambria" panose="02040503050406030204" pitchFamily="18" charset="0"/>
                <a:cs typeface="Arial" panose="020B0604020202020204" pitchFamily="34" charset="0"/>
                <a:hlinkClick r:id="rId3"/>
              </a:rPr>
              <a:t>Rethinking Patient Safety</a:t>
            </a: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 everyone is being encouraged to broaden their understanding of healthcare harm as </a:t>
            </a:r>
            <a:r>
              <a:rPr lang="en-CA" sz="1200" dirty="0">
                <a:effectLst/>
                <a:latin typeface="Arial" panose="020B0604020202020204" pitchFamily="34" charset="0"/>
                <a:ea typeface="Cambria" panose="02040503050406030204" pitchFamily="18" charset="0"/>
                <a:cs typeface="Times New Roman" panose="02020603050405020304" pitchFamily="18" charset="0"/>
              </a:rPr>
              <a:t>an important step in delivering safer care for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757"/>
                </a:solidFill>
                <a:effectLst/>
                <a:highlight>
                  <a:srgbClr val="FFFFFF"/>
                </a:highlight>
                <a:latin typeface="Mabry Pro"/>
              </a:rPr>
              <a:t>On the screen you will see an infographic created by Healthcare Excellence Canada to help broaden our understanding of healthcare harm.   Within this infographic there are five main concepts that we are describing: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Factors that can promote safety and factors that contribute to safety incidents and harm.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Categories of safety incidents that can potentially lead to harm.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harm experienced.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Who was harmed.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lasting impact of the harm on </a:t>
            </a:r>
            <a:r>
              <a:rPr lang="en-US" dirty="0">
                <a:ea typeface="Calibri"/>
                <a:cs typeface="Calibri"/>
              </a:rPr>
              <a:t>people and communities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ea typeface="Calibri"/>
                <a:cs typeface="Calibri"/>
              </a:rPr>
              <a:t>Healthcare Excellence Canada has developed an </a:t>
            </a:r>
            <a:r>
              <a:rPr lang="en-US" dirty="0"/>
              <a:t>activity to stimulate discussions and thoughtful reflections about a broader understanding of healthcare harm that </a:t>
            </a:r>
            <a:r>
              <a:rPr lang="en-US" dirty="0">
                <a:ea typeface="Calibri"/>
                <a:cs typeface="Calibri"/>
              </a:rPr>
              <a:t>can be done with your teams.   It is available for download at </a:t>
            </a:r>
            <a:r>
              <a:rPr lang="en-US" dirty="0" err="1">
                <a:ea typeface="Calibri"/>
                <a:cs typeface="Calibri"/>
              </a:rPr>
              <a:t>Understandharm.ca</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10</a:t>
            </a:fld>
            <a:endParaRPr lang="en-US"/>
          </a:p>
        </p:txBody>
      </p:sp>
    </p:spTree>
    <p:extLst>
      <p:ext uri="{BB962C8B-B14F-4D97-AF65-F5344CB8AC3E}">
        <p14:creationId xmlns:p14="http://schemas.microsoft.com/office/powerpoint/2010/main" val="56540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Times New Roman" panose="02020603050405020304" pitchFamily="18" charset="0"/>
                <a:cs typeface="Times New Roman"/>
              </a:rPr>
              <a:t>To further explore healthcare harm and to learn m</a:t>
            </a:r>
            <a:r>
              <a:rPr lang="en-US" dirty="0">
                <a:latin typeface="Times New Roman"/>
                <a:cs typeface="Times New Roman"/>
              </a:rPr>
              <a:t>ore about five main concepts captured in the infographic – please refer to the interactive digital version available at</a:t>
            </a:r>
            <a:r>
              <a:rPr lang="en-US" sz="1200" b="0" i="0" dirty="0">
                <a:solidFill>
                  <a:srgbClr val="575757"/>
                </a:solidFill>
                <a:effectLst/>
                <a:highlight>
                  <a:srgbClr val="FFFFFF"/>
                </a:highlight>
                <a:latin typeface="Mabry Pro"/>
              </a:rPr>
              <a:t> </a:t>
            </a:r>
            <a:r>
              <a:rPr lang="en-US" sz="1200" b="0" i="0" err="1">
                <a:solidFill>
                  <a:srgbClr val="575757"/>
                </a:solidFill>
                <a:effectLst/>
                <a:highlight>
                  <a:srgbClr val="FFFFFF"/>
                </a:highlight>
                <a:latin typeface="Mabry Pro"/>
              </a:rPr>
              <a:t>Understandharm.ca</a:t>
            </a:r>
            <a:endParaRPr lang="en-US" sz="1200" b="0" i="0">
              <a:solidFill>
                <a:srgbClr val="575757"/>
              </a:solidFill>
              <a:effectLst/>
              <a:highlight>
                <a:srgbClr val="FFFFFF"/>
              </a:highlight>
              <a:latin typeface="Mabry Pro"/>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11</a:t>
            </a:fld>
            <a:endParaRPr lang="en-US"/>
          </a:p>
        </p:txBody>
      </p:sp>
    </p:spTree>
    <p:extLst>
      <p:ext uri="{BB962C8B-B14F-4D97-AF65-F5344CB8AC3E}">
        <p14:creationId xmlns:p14="http://schemas.microsoft.com/office/powerpoint/2010/main" val="3137183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ACE4-C272-465E-8D5F-E7F167227EDE}"/>
              </a:ext>
            </a:extLst>
          </p:cNvPr>
          <p:cNvSpPr>
            <a:spLocks noGrp="1"/>
          </p:cNvSpPr>
          <p:nvPr>
            <p:ph type="title"/>
          </p:nvPr>
        </p:nvSpPr>
        <p:spPr>
          <a:xfrm>
            <a:off x="831850" y="2486025"/>
            <a:ext cx="8607425" cy="2076450"/>
          </a:xfrm>
        </p:spPr>
        <p:txBody>
          <a:bodyPr anchor="b">
            <a:normAutofit/>
          </a:bodyPr>
          <a:lstStyle>
            <a:lvl1pPr>
              <a:defRPr sz="6000">
                <a:solidFill>
                  <a:schemeClr val="accent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8D6EB1E-DA05-4D3D-BEAE-C55037ED33CD}"/>
              </a:ext>
            </a:extLst>
          </p:cNvPr>
          <p:cNvSpPr>
            <a:spLocks noGrp="1"/>
          </p:cNvSpPr>
          <p:nvPr>
            <p:ph type="body" idx="1"/>
          </p:nvPr>
        </p:nvSpPr>
        <p:spPr>
          <a:xfrm>
            <a:off x="831850" y="4705350"/>
            <a:ext cx="8607425" cy="13843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9AD14A34-A252-40C8-87C2-1A383D517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480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MIN backgroun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5B41F-7620-4805-9706-B290E60021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‹N°›</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70868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MIN background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43F3C-317A-45A0-8388-4819F8CF7AA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‹N°›</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137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MIN Layout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484E1-642A-4BF3-9E06-D68015D80B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68" y="0"/>
            <a:ext cx="12187263" cy="68580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D0AB2B7-A222-44FF-B180-C8F0FD623967}" type="slidenum">
              <a:rPr lang="en-CA" smtClean="0"/>
              <a:pPr/>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53483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MIN Layout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35E4F-D0CA-409F-9865-A87B8BD6D8B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3770" y="1638300"/>
            <a:ext cx="9275861" cy="52197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D0AB2B7-A222-44FF-B180-C8F0FD623967}" type="slidenum">
              <a:rPr lang="en-CA" smtClean="0"/>
              <a:pPr/>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2134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x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7555-6837-CD41-8818-17C352AAAA33}"/>
              </a:ext>
            </a:extLst>
          </p:cNvPr>
          <p:cNvSpPr>
            <a:spLocks noGrp="1"/>
          </p:cNvSpPr>
          <p:nvPr>
            <p:ph type="ctrTitle"/>
          </p:nvPr>
        </p:nvSpPr>
        <p:spPr>
          <a:xfrm>
            <a:off x="1149703" y="943430"/>
            <a:ext cx="8336350" cy="1016000"/>
          </a:xfrm>
        </p:spPr>
        <p:txBody>
          <a:bodyPr anchor="t">
            <a:normAutofit/>
          </a:bodyPr>
          <a:lstStyle>
            <a:lvl1pPr algn="l">
              <a:defRPr sz="44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222660E3-CBBE-8144-8335-7BAB5C2919E6}"/>
              </a:ext>
            </a:extLst>
          </p:cNvPr>
          <p:cNvSpPr>
            <a:spLocks noGrp="1"/>
          </p:cNvSpPr>
          <p:nvPr>
            <p:ph type="subTitle" idx="1"/>
          </p:nvPr>
        </p:nvSpPr>
        <p:spPr>
          <a:xfrm>
            <a:off x="1149703" y="2289778"/>
            <a:ext cx="8336350" cy="1655762"/>
          </a:xfrm>
        </p:spPr>
        <p:txBody>
          <a:bodyPr/>
          <a:lstStyle>
            <a:lvl1pPr marL="0" indent="0" algn="l">
              <a:buNone/>
              <a:defRPr sz="2400" kern="20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A1B6F66-0A57-4574-BFFD-7256E3BF11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9250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251647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flipH="1">
            <a:off x="2" y="907143"/>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93098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eneral Cont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83638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C0470-625F-4852-940D-26AB3B36CA7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2" name="Title 1">
            <a:extLst>
              <a:ext uri="{FF2B5EF4-FFF2-40B4-BE49-F238E27FC236}">
                <a16:creationId xmlns:a16="http://schemas.microsoft.com/office/drawing/2014/main" id="{C4A4CBA6-BF61-4E57-86BE-0428622741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6AE42C8-92BE-45FC-AF71-EAA026829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006ADC7-7864-42C5-82CB-DB5CF7EFE1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CF07B76B-E54A-4F9E-8BBD-8ABD9955FAF9}"/>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9" name="Picture 8">
            <a:extLst>
              <a:ext uri="{FF2B5EF4-FFF2-40B4-BE49-F238E27FC236}">
                <a16:creationId xmlns:a16="http://schemas.microsoft.com/office/drawing/2014/main" id="{446B4F21-44F8-40B9-B2C6-1190996CE3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80990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6EE724-3247-422E-8B0B-1A0DA62FEA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2" name="Title 1">
            <a:extLst>
              <a:ext uri="{FF2B5EF4-FFF2-40B4-BE49-F238E27FC236}">
                <a16:creationId xmlns:a16="http://schemas.microsoft.com/office/drawing/2014/main" id="{3439448E-3C0B-4AC5-A49B-B31F037ADE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263171-85C1-4513-8D57-1233A6AD7E56}"/>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0638C-09E8-4325-A9E5-355BCF334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7FB4A45-B488-4240-AF1F-6D8F43AE351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0D646-8067-4F11-A500-BD2D8E7E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1EB194A0-CA30-4472-BCA0-B485A5CEF5F5}"/>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10" name="Picture 9">
            <a:extLst>
              <a:ext uri="{FF2B5EF4-FFF2-40B4-BE49-F238E27FC236}">
                <a16:creationId xmlns:a16="http://schemas.microsoft.com/office/drawing/2014/main" id="{68C45C89-0C55-4868-BF7B-810F1413FD4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61335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CF90C-9FCC-44C2-92AA-7FF35437817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‹N°›</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1733922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34507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hasCustomPrompt="1"/>
          </p:nvPr>
        </p:nvSpPr>
        <p:spPr/>
        <p:txBody>
          <a:bodyPr/>
          <a:lstStyle/>
          <a:p>
            <a:r>
              <a:rPr lang="en-US"/>
              <a:t>Re-Imagining Care of Older Adults</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674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87115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46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03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FFD3B1-DCA7-F526-A6F8-81D26EF3B420}"/>
              </a:ext>
            </a:extLst>
          </p:cNvPr>
          <p:cNvSpPr/>
          <p:nvPr userDrawn="1"/>
        </p:nvSpPr>
        <p:spPr>
          <a:xfrm>
            <a:off x="1" y="0"/>
            <a:ext cx="12192000" cy="6858000"/>
          </a:xfrm>
          <a:prstGeom prst="rect">
            <a:avLst/>
          </a:prstGeom>
          <a:solidFill>
            <a:srgbClr val="3F35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‹N°›</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29928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FFB6B0-A9F2-4985-A933-8E141F2F43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‹N°›</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8680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B9F23-91E7-4B08-9F76-907223C7A0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ED381F9-AE0D-4B04-87DE-4E8ABE68E36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418549"/>
            <a:ext cx="3899984" cy="255245"/>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tx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‹N°›</a:t>
            </a:fld>
            <a:endParaRPr lang="en-CA"/>
          </a:p>
        </p:txBody>
      </p:sp>
    </p:spTree>
    <p:extLst>
      <p:ext uri="{BB962C8B-B14F-4D97-AF65-F5344CB8AC3E}">
        <p14:creationId xmlns:p14="http://schemas.microsoft.com/office/powerpoint/2010/main" val="98286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i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9BE27A-EF3C-41AF-B340-54642D879AF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76"/>
            <a:ext cx="12192000" cy="6849448"/>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‹N°›</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4908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DE4D-AD99-6930-B419-89C293B594F2}"/>
              </a:ext>
            </a:extLst>
          </p:cNvPr>
          <p:cNvSpPr/>
          <p:nvPr userDrawn="1"/>
        </p:nvSpPr>
        <p:spPr>
          <a:xfrm>
            <a:off x="1" y="8550"/>
            <a:ext cx="12192000" cy="6849449"/>
          </a:xfrm>
          <a:prstGeom prst="rect">
            <a:avLst/>
          </a:prstGeom>
          <a:solidFill>
            <a:srgbClr val="E11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‹N°›</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70932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MIN backgroun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‹N°›</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5677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MIN backgroun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‹N°›</a:t>
            </a:fld>
            <a:endParaRPr lang="en-CA"/>
          </a:p>
        </p:txBody>
      </p:sp>
      <p:pic>
        <p:nvPicPr>
          <p:cNvPr id="10" name="Picture 9">
            <a:extLst>
              <a:ext uri="{FF2B5EF4-FFF2-40B4-BE49-F238E27FC236}">
                <a16:creationId xmlns:a16="http://schemas.microsoft.com/office/drawing/2014/main" id="{18E1056C-8AD5-4292-8191-6606AEFCC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63709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17FBB-DB2F-4FBC-8F32-5E78E96BD6E3}"/>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54D0D6-E8FA-4AF8-8F2D-CD2CD0B05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2DAEFAA8-0645-4E97-9A9B-C8DD260A459C}"/>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D0AB2B7-A222-44FF-B180-C8F0FD623967}" type="slidenum">
              <a:rPr lang="en-CA" smtClean="0"/>
              <a:pPr/>
              <a:t>‹N°›</a:t>
            </a:fld>
            <a:endParaRPr lang="en-CA"/>
          </a:p>
        </p:txBody>
      </p:sp>
    </p:spTree>
    <p:extLst>
      <p:ext uri="{BB962C8B-B14F-4D97-AF65-F5344CB8AC3E}">
        <p14:creationId xmlns:p14="http://schemas.microsoft.com/office/powerpoint/2010/main" val="1891145503"/>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730" r:id="rId3"/>
    <p:sldLayoutId id="2147483695" r:id="rId4"/>
    <p:sldLayoutId id="2147483696" r:id="rId5"/>
    <p:sldLayoutId id="2147483697" r:id="rId6"/>
    <p:sldLayoutId id="2147483731" r:id="rId7"/>
    <p:sldLayoutId id="2147483718" r:id="rId8"/>
    <p:sldLayoutId id="2147483719" r:id="rId9"/>
    <p:sldLayoutId id="2147483720" r:id="rId10"/>
    <p:sldLayoutId id="2147483721" r:id="rId11"/>
    <p:sldLayoutId id="2147483723" r:id="rId12"/>
    <p:sldLayoutId id="2147483724" r:id="rId13"/>
    <p:sldLayoutId id="2147483725" r:id="rId14"/>
    <p:sldLayoutId id="2147483684" r:id="rId15"/>
    <p:sldLayoutId id="2147483729" r:id="rId16"/>
    <p:sldLayoutId id="2147483698" r:id="rId17"/>
    <p:sldLayoutId id="2147483686" r:id="rId18"/>
    <p:sldLayoutId id="2147483687" r:id="rId19"/>
    <p:sldLayoutId id="2147483688" r:id="rId20"/>
    <p:sldLayoutId id="2147483727" r:id="rId21"/>
    <p:sldLayoutId id="2147483722" r:id="rId22"/>
    <p:sldLayoutId id="2147483689" r:id="rId23"/>
    <p:sldLayoutId id="2147483726"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8.xml"/><Relationship Id="rId11" Type="http://schemas.openxmlformats.org/officeDocument/2006/relationships/slide" Target="slide23.xml"/><Relationship Id="rId5" Type="http://schemas.openxmlformats.org/officeDocument/2006/relationships/slide" Target="slide7.xml"/><Relationship Id="rId10" Type="http://schemas.openxmlformats.org/officeDocument/2006/relationships/slide" Target="slide22.xml"/><Relationship Id="rId4" Type="http://schemas.openxmlformats.org/officeDocument/2006/relationships/slide" Target="slide6.xml"/><Relationship Id="rId9"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26.xml"/><Relationship Id="rId7" Type="http://schemas.openxmlformats.org/officeDocument/2006/relationships/slide" Target="slide35.xml"/><Relationship Id="rId12" Type="http://schemas.openxmlformats.org/officeDocument/2006/relationships/slide" Target="slide48.xml"/><Relationship Id="rId2" Type="http://schemas.openxmlformats.org/officeDocument/2006/relationships/slide" Target="slide24.xml"/><Relationship Id="rId1" Type="http://schemas.openxmlformats.org/officeDocument/2006/relationships/slideLayout" Target="../slideLayouts/slideLayout15.xml"/><Relationship Id="rId6" Type="http://schemas.openxmlformats.org/officeDocument/2006/relationships/slide" Target="slide34.xml"/><Relationship Id="rId11" Type="http://schemas.openxmlformats.org/officeDocument/2006/relationships/slide" Target="slide47.xml"/><Relationship Id="rId5" Type="http://schemas.openxmlformats.org/officeDocument/2006/relationships/slide" Target="slide31.xml"/><Relationship Id="rId10" Type="http://schemas.openxmlformats.org/officeDocument/2006/relationships/slide" Target="slide44.xml"/><Relationship Id="rId4" Type="http://schemas.openxmlformats.org/officeDocument/2006/relationships/slide" Target="slide28.xml"/><Relationship Id="rId9" Type="http://schemas.openxmlformats.org/officeDocument/2006/relationships/slide" Target="slide4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8.xml"/><Relationship Id="rId7" Type="http://schemas.openxmlformats.org/officeDocument/2006/relationships/slide" Target="slide67.xml"/><Relationship Id="rId12" Type="http://schemas.openxmlformats.org/officeDocument/2006/relationships/slide" Target="slide79.xml"/><Relationship Id="rId2" Type="http://schemas.openxmlformats.org/officeDocument/2006/relationships/slide" Target="slide55.xml"/><Relationship Id="rId1" Type="http://schemas.openxmlformats.org/officeDocument/2006/relationships/slideLayout" Target="../slideLayouts/slideLayout15.xml"/><Relationship Id="rId6" Type="http://schemas.openxmlformats.org/officeDocument/2006/relationships/slide" Target="slide66.xml"/><Relationship Id="rId11" Type="http://schemas.openxmlformats.org/officeDocument/2006/relationships/slide" Target="slide78.xml"/><Relationship Id="rId5" Type="http://schemas.openxmlformats.org/officeDocument/2006/relationships/slide" Target="slide63.xml"/><Relationship Id="rId10" Type="http://schemas.openxmlformats.org/officeDocument/2006/relationships/slide" Target="slide75.xml"/><Relationship Id="rId4" Type="http://schemas.openxmlformats.org/officeDocument/2006/relationships/slide" Target="slide60.xml"/><Relationship Id="rId9"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www.health.org.uk/publications/the-measurement-and-monitoring-of-safet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healthcareexcellence.ca/media/14fiorko/2022_safetyconversations_provider_en.pdf" TargetMode="External"/><Relationship Id="rId5" Type="http://schemas.openxmlformats.org/officeDocument/2006/relationships/hyperlink" Target="https://www.healthcareexcellence.ca/media/chnjfsyv/2022_safetyconversations_patient_en.pdf" TargetMode="Externa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healthcareexcellence.ca/media/wwtbyst3/hec_2023_cpsw_activity_cards_en.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www.healthcareexcellence.ca/media/gx4l3idd/rethinking-patient-safety.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microsoft.com/office/2018/10/relationships/comments" Target="../comments/modernComment_118E_D71823BF.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14.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hyperlink" Target="https://www.healthcareexcellence.ca/en/what-we-do/all-programs/rethinking-patient-safety/" TargetMode="External"/><Relationship Id="rId7" Type="http://schemas.openxmlformats.org/officeDocument/2006/relationships/hyperlink" Target="https://www.healthcareexcellence.ca/en/what-we-do/all-programs/extra-executive-training-program-ready-to-make-a-connection/" TargetMode="External"/><Relationship Id="rId2" Type="http://schemas.openxmlformats.org/officeDocument/2006/relationships/notesSlide" Target="../notesSlides/notesSlide71.xml"/><Relationship Id="rId1" Type="http://schemas.openxmlformats.org/officeDocument/2006/relationships/slideLayout" Target="../slideLayouts/slideLayout15.xml"/><Relationship Id="rId6" Type="http://schemas.openxmlformats.org/officeDocument/2006/relationships/hyperlink" Target="https://www.healthcareexcellence.ca/en/what-we-do/all-programs/effective-governance-for-quality-and-patient-safety/" TargetMode="External"/><Relationship Id="rId5" Type="http://schemas.openxmlformats.org/officeDocument/2006/relationships/hyperlink" Target="https://www.healthcareexcellence.ca/media/dnrgw10m/20220525_howsafeisyourcare_final_en.pdf" TargetMode="External"/><Relationship Id="rId4" Type="http://schemas.openxmlformats.org/officeDocument/2006/relationships/hyperlink" Target="https://www.health.org.uk/publications/the-measurement-and-monitoring-of-safet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9429E-B194-A5BF-8C76-78F40C52228C}"/>
              </a:ext>
            </a:extLst>
          </p:cNvPr>
          <p:cNvSpPr>
            <a:spLocks noGrp="1"/>
          </p:cNvSpPr>
          <p:nvPr>
            <p:ph type="title"/>
          </p:nvPr>
        </p:nvSpPr>
        <p:spPr>
          <a:xfrm>
            <a:off x="900070" y="2621280"/>
            <a:ext cx="8388310" cy="3818890"/>
          </a:xfrm>
        </p:spPr>
        <p:txBody>
          <a:bodyPr>
            <a:normAutofit fontScale="90000"/>
          </a:bodyPr>
          <a:lstStyle/>
          <a:p>
            <a:r>
              <a:rPr lang="en-US" sz="5600" dirty="0">
                <a:latin typeface="Arial"/>
                <a:cs typeface="Arial"/>
              </a:rPr>
              <a:t>Rethinking Patient Safety: </a:t>
            </a:r>
            <a:r>
              <a:rPr lang="en-US" sz="4000" dirty="0">
                <a:solidFill>
                  <a:schemeClr val="accent4"/>
                </a:solidFill>
                <a:latin typeface="Arial"/>
                <a:cs typeface="Arial"/>
              </a:rPr>
              <a:t>Navigating the measurement </a:t>
            </a:r>
            <a:br>
              <a:rPr lang="en-US" sz="4000" dirty="0">
                <a:solidFill>
                  <a:schemeClr val="accent4"/>
                </a:solidFill>
              </a:rPr>
            </a:br>
            <a:r>
              <a:rPr lang="en-US" sz="4000" dirty="0">
                <a:solidFill>
                  <a:schemeClr val="accent4"/>
                </a:solidFill>
                <a:latin typeface="Arial"/>
                <a:cs typeface="Arial"/>
              </a:rPr>
              <a:t>and monitoring safety clouds.</a:t>
            </a:r>
            <a:br>
              <a:rPr lang="en-US" sz="4000" dirty="0">
                <a:solidFill>
                  <a:schemeClr val="accent4"/>
                </a:solidFill>
                <a:latin typeface="Arial"/>
                <a:cs typeface="Arial"/>
              </a:rPr>
            </a:br>
            <a:r>
              <a:rPr lang="en-US" sz="4000" dirty="0">
                <a:solidFill>
                  <a:schemeClr val="accent4"/>
                </a:solidFill>
                <a:latin typeface="Arial"/>
                <a:cs typeface="Arial"/>
              </a:rPr>
              <a:t>A leaders’ self-reflection</a:t>
            </a:r>
            <a:br>
              <a:rPr lang="en-US" sz="4000" dirty="0">
                <a:solidFill>
                  <a:schemeClr val="accent4"/>
                </a:solidFill>
                <a:latin typeface="Arial"/>
                <a:cs typeface="Arial"/>
              </a:rPr>
            </a:br>
            <a:r>
              <a:rPr lang="en-US" sz="4000" dirty="0">
                <a:solidFill>
                  <a:schemeClr val="accent4"/>
                </a:solidFill>
                <a:latin typeface="Arial"/>
                <a:cs typeface="Arial"/>
              </a:rPr>
              <a:t>and discussion activity. </a:t>
            </a:r>
            <a:endParaRPr lang="en-CA" sz="4000" dirty="0">
              <a:solidFill>
                <a:schemeClr val="accent4"/>
              </a:solidFill>
              <a:latin typeface="Arial"/>
              <a:cs typeface="Arial"/>
            </a:endParaRPr>
          </a:p>
        </p:txBody>
      </p:sp>
    </p:spTree>
    <p:extLst>
      <p:ext uri="{BB962C8B-B14F-4D97-AF65-F5344CB8AC3E}">
        <p14:creationId xmlns:p14="http://schemas.microsoft.com/office/powerpoint/2010/main" val="33618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sual of the infographic “Let’s broaden our understanding of harm, together”">
            <a:hlinkClick r:id="rId3" action="ppaction://hlinksldjump"/>
            <a:extLst>
              <a:ext uri="{FF2B5EF4-FFF2-40B4-BE49-F238E27FC236}">
                <a16:creationId xmlns:a16="http://schemas.microsoft.com/office/drawing/2014/main" id="{637BA4F4-DC15-EEC2-C6D4-63FE9CB4A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320" y="219179"/>
            <a:ext cx="10721359" cy="6419642"/>
          </a:xfrm>
          <a:prstGeom prst="rect">
            <a:avLst/>
          </a:prstGeom>
        </p:spPr>
      </p:pic>
      <p:sp>
        <p:nvSpPr>
          <p:cNvPr id="3" name="Title 2">
            <a:extLst>
              <a:ext uri="{FF2B5EF4-FFF2-40B4-BE49-F238E27FC236}">
                <a16:creationId xmlns:a16="http://schemas.microsoft.com/office/drawing/2014/main" id="{9CA76C19-E6EB-519C-F74E-49136051BF4A}"/>
              </a:ext>
            </a:extLst>
          </p:cNvPr>
          <p:cNvSpPr>
            <a:spLocks noGrp="1"/>
          </p:cNvSpPr>
          <p:nvPr>
            <p:ph type="title" idx="4294967295"/>
          </p:nvPr>
        </p:nvSpPr>
        <p:spPr>
          <a:xfrm>
            <a:off x="838199" y="-1547059"/>
            <a:ext cx="10515600" cy="1325563"/>
          </a:xfrm>
        </p:spPr>
        <p:txBody>
          <a:bodyPr/>
          <a:lstStyle/>
          <a:p>
            <a:r>
              <a:rPr lang="en-US" dirty="0"/>
              <a:t>Let’s broaden our understanding of harm, together</a:t>
            </a:r>
          </a:p>
        </p:txBody>
      </p:sp>
    </p:spTree>
    <p:extLst>
      <p:ext uri="{BB962C8B-B14F-4D97-AF65-F5344CB8AC3E}">
        <p14:creationId xmlns:p14="http://schemas.microsoft.com/office/powerpoint/2010/main" val="351881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0D9489-EB0D-B052-A52B-8CE02AFF1F6B}"/>
              </a:ext>
              <a:ext uri="{C183D7F6-B498-43B3-948B-1728B52AA6E4}">
                <adec:decorative xmlns:adec="http://schemas.microsoft.com/office/drawing/2017/decorative" val="1"/>
              </a:ext>
            </a:extLst>
          </p:cNvPr>
          <p:cNvSpPr/>
          <p:nvPr/>
        </p:nvSpPr>
        <p:spPr>
          <a:xfrm>
            <a:off x="4309126" y="5631515"/>
            <a:ext cx="2994351" cy="619233"/>
          </a:xfrm>
          <a:prstGeom prst="rect">
            <a:avLst/>
          </a:prstGeom>
          <a:solidFill>
            <a:srgbClr val="EB1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598CB9E-6584-8C1E-51C1-A8FBF88665BE}"/>
              </a:ext>
            </a:extLst>
          </p:cNvPr>
          <p:cNvSpPr>
            <a:spLocks noGrp="1"/>
          </p:cNvSpPr>
          <p:nvPr>
            <p:ph type="sldNum" sz="quarter" idx="12"/>
          </p:nvPr>
        </p:nvSpPr>
        <p:spPr/>
        <p:txBody>
          <a:bodyPr/>
          <a:lstStyle/>
          <a:p>
            <a:fld id="{7D0AB2B7-A222-44FF-B180-C8F0FD623967}" type="slidenum">
              <a:rPr lang="en-CA" smtClean="0"/>
              <a:pPr/>
              <a:t>11</a:t>
            </a:fld>
            <a:endParaRPr lang="en-CA"/>
          </a:p>
        </p:txBody>
      </p:sp>
      <p:sp>
        <p:nvSpPr>
          <p:cNvPr id="6" name="TextBox 5">
            <a:extLst>
              <a:ext uri="{FF2B5EF4-FFF2-40B4-BE49-F238E27FC236}">
                <a16:creationId xmlns:a16="http://schemas.microsoft.com/office/drawing/2014/main" id="{F64D964A-8A83-2826-B773-CFCCA432AA8B}"/>
              </a:ext>
            </a:extLst>
          </p:cNvPr>
          <p:cNvSpPr txBox="1"/>
          <p:nvPr/>
        </p:nvSpPr>
        <p:spPr>
          <a:xfrm>
            <a:off x="4337698" y="5752001"/>
            <a:ext cx="2937206" cy="738664"/>
          </a:xfrm>
          <a:prstGeom prst="rect">
            <a:avLst/>
          </a:prstGeom>
          <a:noFill/>
        </p:spPr>
        <p:txBody>
          <a:bodyPr wrap="square" rtlCol="0">
            <a:spAutoFit/>
          </a:bodyPr>
          <a:lstStyle/>
          <a:p>
            <a:pPr algn="ctr"/>
            <a:r>
              <a:rPr lang="en-CA" u="sng" dirty="0">
                <a:solidFill>
                  <a:schemeClr val="bg1"/>
                </a:solidFill>
              </a:rPr>
              <a:t>UnderstandHarm.ca</a:t>
            </a:r>
          </a:p>
          <a:p>
            <a:pPr algn="ctr"/>
            <a:endParaRPr lang="en-US" sz="2400" dirty="0">
              <a:solidFill>
                <a:schemeClr val="bg1"/>
              </a:solidFill>
            </a:endParaRPr>
          </a:p>
        </p:txBody>
      </p:sp>
      <p:pic>
        <p:nvPicPr>
          <p:cNvPr id="3" name="Picture 2">
            <a:extLst>
              <a:ext uri="{FF2B5EF4-FFF2-40B4-BE49-F238E27FC236}">
                <a16:creationId xmlns:a16="http://schemas.microsoft.com/office/drawing/2014/main" id="{EC2EA208-9B99-8E71-6F61-9A6DA0F5AA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70147" y="1271180"/>
            <a:ext cx="7148976" cy="4281797"/>
          </a:xfrm>
          <a:prstGeom prst="rect">
            <a:avLst/>
          </a:prstGeom>
        </p:spPr>
      </p:pic>
      <p:pic>
        <p:nvPicPr>
          <p:cNvPr id="4" name="Image 15" descr="A visual of the digital version of the Let’s broaden our understanding of harm, together, viewed on a laptop computer">
            <a:extLst>
              <a:ext uri="{FF2B5EF4-FFF2-40B4-BE49-F238E27FC236}">
                <a16:creationId xmlns:a16="http://schemas.microsoft.com/office/drawing/2014/main" id="{269C0F50-EC27-0A98-4FE4-BF0FBA47262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59925" y="1509620"/>
            <a:ext cx="5560493" cy="3413846"/>
          </a:xfrm>
          <a:prstGeom prst="rect">
            <a:avLst/>
          </a:prstGeom>
        </p:spPr>
      </p:pic>
      <p:sp>
        <p:nvSpPr>
          <p:cNvPr id="5" name="Title 1">
            <a:extLst>
              <a:ext uri="{FF2B5EF4-FFF2-40B4-BE49-F238E27FC236}">
                <a16:creationId xmlns:a16="http://schemas.microsoft.com/office/drawing/2014/main" id="{91841FA8-0BB7-E5C1-84B5-62243D9B1F3E}"/>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lt"/>
                <a:cs typeface="+mj-lt"/>
              </a:rPr>
              <a:t>Digital infographic</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547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12</a:t>
            </a:fld>
            <a:endParaRPr lang="en-CA"/>
          </a:p>
        </p:txBody>
      </p:sp>
      <p:pic>
        <p:nvPicPr>
          <p:cNvPr id="3" name="Picture 2">
            <a:extLst>
              <a:ext uri="{FF2B5EF4-FFF2-40B4-BE49-F238E27FC236}">
                <a16:creationId xmlns:a16="http://schemas.microsoft.com/office/drawing/2014/main" id="{B30ABB65-ADE5-4EFB-AF89-09F2949ED2C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6"/>
          </a:xfrm>
          <a:prstGeom prst="rect">
            <a:avLst/>
          </a:prstGeom>
        </p:spPr>
      </p:pic>
      <p:pic>
        <p:nvPicPr>
          <p:cNvPr id="5" name="Picture 4">
            <a:extLst>
              <a:ext uri="{FF2B5EF4-FFF2-40B4-BE49-F238E27FC236}">
                <a16:creationId xmlns:a16="http://schemas.microsoft.com/office/drawing/2014/main" id="{A5D0E660-BE13-B352-1117-6F5A38A6306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How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“Has care been safe in </a:t>
            </a: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the past?” </a:t>
            </a:r>
          </a:p>
        </p:txBody>
      </p:sp>
    </p:spTree>
    <p:extLst>
      <p:ext uri="{BB962C8B-B14F-4D97-AF65-F5344CB8AC3E}">
        <p14:creationId xmlns:p14="http://schemas.microsoft.com/office/powerpoint/2010/main" val="10616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13</a:t>
            </a:fld>
            <a:endParaRPr lang="en-CA"/>
          </a:p>
        </p:txBody>
      </p:sp>
      <p:pic>
        <p:nvPicPr>
          <p:cNvPr id="3" name="Picture 2">
            <a:extLst>
              <a:ext uri="{FF2B5EF4-FFF2-40B4-BE49-F238E27FC236}">
                <a16:creationId xmlns:a16="http://schemas.microsoft.com/office/drawing/2014/main" id="{4345359D-9513-AA65-8BE2-0A950DF4EA6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798" y="1385367"/>
            <a:ext cx="5808096" cy="2735697"/>
          </a:xfrm>
          <a:prstGeom prst="rect">
            <a:avLst/>
          </a:prstGeom>
        </p:spPr>
      </p:pic>
      <p:pic>
        <p:nvPicPr>
          <p:cNvPr id="11" name="Picture 10" descr="Past harm. Has patient care been safe in the past?">
            <a:extLst>
              <a:ext uri="{FF2B5EF4-FFF2-40B4-BE49-F238E27FC236}">
                <a16:creationId xmlns:a16="http://schemas.microsoft.com/office/drawing/2014/main" id="{10188A7E-DC86-39A0-28BD-598089704ABA}"/>
              </a:ext>
            </a:extLst>
          </p:cNvPr>
          <p:cNvPicPr>
            <a:picLocks noChangeAspect="1"/>
          </p:cNvPicPr>
          <p:nvPr/>
        </p:nvPicPr>
        <p:blipFill>
          <a:blip r:embed="rId3"/>
          <a:srcRect/>
          <a:stretch/>
        </p:blipFill>
        <p:spPr>
          <a:xfrm>
            <a:off x="7217974" y="1549400"/>
            <a:ext cx="3978284" cy="3319459"/>
          </a:xfrm>
          <a:prstGeom prst="rect">
            <a:avLst/>
          </a:prstGeom>
        </p:spPr>
      </p:pic>
      <p:sp>
        <p:nvSpPr>
          <p:cNvPr id="4" name="TextBox 3">
            <a:extLst>
              <a:ext uri="{FF2B5EF4-FFF2-40B4-BE49-F238E27FC236}">
                <a16:creationId xmlns:a16="http://schemas.microsoft.com/office/drawing/2014/main" id="{C04146D9-E7F7-620F-A780-DBB3CF1BB369}"/>
              </a:ext>
            </a:extLst>
          </p:cNvPr>
          <p:cNvSpPr txBox="1"/>
          <p:nvPr/>
        </p:nvSpPr>
        <p:spPr>
          <a:xfrm>
            <a:off x="1663971" y="2790494"/>
            <a:ext cx="4098001" cy="1354217"/>
          </a:xfrm>
          <a:prstGeom prst="rect">
            <a:avLst/>
          </a:prstGeom>
          <a:noFill/>
        </p:spPr>
        <p:txBody>
          <a:bodyPr wrap="square" rtlCol="0">
            <a:spAutoFit/>
          </a:bodyPr>
          <a:lstStyle/>
          <a:p>
            <a:pPr marL="342900" indent="-342900">
              <a:buAutoNum type="arabicPeriod"/>
            </a:pPr>
            <a:r>
              <a:rPr lang="en-US" sz="1600" spc="-15" dirty="0"/>
              <a:t>Measuring and monitoring past healthcare harm and health inequities</a:t>
            </a:r>
            <a:r>
              <a:rPr lang="en-GB" sz="1600" dirty="0"/>
              <a:t>.</a:t>
            </a:r>
          </a:p>
          <a:p>
            <a:pPr marL="342900" indent="-342900">
              <a:buAutoNum type="arabicPeriod"/>
            </a:pPr>
            <a:r>
              <a:rPr kumimoji="0" lang="en-US" sz="1600" i="0" u="none" strike="noStrike" cap="none" spc="0" normalizeH="0" baseline="0" noProof="0" dirty="0">
                <a:ln>
                  <a:noFill/>
                </a:ln>
                <a:effectLst/>
                <a:uLnTx/>
                <a:uFillTx/>
              </a:rPr>
              <a:t>Strong ‘system-focused’ versus weak, ‘person-focused’ recommendations</a:t>
            </a:r>
            <a:endParaRPr lang="en-GB" sz="1600" dirty="0"/>
          </a:p>
          <a:p>
            <a:endParaRPr lang="en-US" dirty="0"/>
          </a:p>
        </p:txBody>
      </p:sp>
      <p:sp>
        <p:nvSpPr>
          <p:cNvPr id="5" name="Title 4">
            <a:extLst>
              <a:ext uri="{FF2B5EF4-FFF2-40B4-BE49-F238E27FC236}">
                <a16:creationId xmlns:a16="http://schemas.microsoft.com/office/drawing/2014/main" id="{30AFDE91-C4C5-505F-4F91-13B22F3E2E12}"/>
              </a:ext>
            </a:extLst>
          </p:cNvPr>
          <p:cNvSpPr txBox="1">
            <a:spLocks noGrp="1"/>
          </p:cNvSpPr>
          <p:nvPr>
            <p:ph type="title" idx="4294967295"/>
          </p:nvPr>
        </p:nvSpPr>
        <p:spPr>
          <a:xfrm>
            <a:off x="2024802" y="2313440"/>
            <a:ext cx="1834358"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Past harm</a:t>
            </a:r>
          </a:p>
        </p:txBody>
      </p:sp>
    </p:spTree>
    <p:extLst>
      <p:ext uri="{BB962C8B-B14F-4D97-AF65-F5344CB8AC3E}">
        <p14:creationId xmlns:p14="http://schemas.microsoft.com/office/powerpoint/2010/main" val="44837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14</a:t>
            </a:fld>
            <a:endParaRPr lang="en-CA"/>
          </a:p>
        </p:txBody>
      </p:sp>
      <p:pic>
        <p:nvPicPr>
          <p:cNvPr id="9" name="Picture 8">
            <a:extLst>
              <a:ext uri="{FF2B5EF4-FFF2-40B4-BE49-F238E27FC236}">
                <a16:creationId xmlns:a16="http://schemas.microsoft.com/office/drawing/2014/main" id="{6D91F4D7-825B-BE7E-D1CE-D180B6E17A5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833443" y="660593"/>
            <a:ext cx="1943840" cy="1830686"/>
          </a:xfrm>
          <a:prstGeom prst="rect">
            <a:avLst/>
          </a:prstGeom>
        </p:spPr>
      </p:pic>
      <p:pic>
        <p:nvPicPr>
          <p:cNvPr id="10" name="Picture 9">
            <a:extLst>
              <a:ext uri="{FF2B5EF4-FFF2-40B4-BE49-F238E27FC236}">
                <a16:creationId xmlns:a16="http://schemas.microsoft.com/office/drawing/2014/main" id="{2C6E0AD2-17B3-F043-8C0C-E5C3E536F96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5" name="Rectangle: Rounded Corners 18">
            <a:extLst>
              <a:ext uri="{FF2B5EF4-FFF2-40B4-BE49-F238E27FC236}">
                <a16:creationId xmlns:a16="http://schemas.microsoft.com/office/drawing/2014/main" id="{26E076F2-A842-6F59-F0CF-06269C591E2E}"/>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F37B796A-BF98-EAA8-EEBD-18FD51AF509F}"/>
              </a:ext>
            </a:extLst>
          </p:cNvPr>
          <p:cNvSpPr txBox="1">
            <a:spLocks/>
          </p:cNvSpPr>
          <p:nvPr/>
        </p:nvSpPr>
        <p:spPr>
          <a:xfrm>
            <a:off x="838200" y="2837294"/>
            <a:ext cx="6176375"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tx1"/>
                </a:solidFill>
              </a:rPr>
              <a:t>Reflective question</a:t>
            </a:r>
            <a:endParaRPr lang="en-US" sz="2500" spc="-15" dirty="0">
              <a:solidFill>
                <a:schemeClr val="tx1"/>
              </a:solidFill>
              <a:effectLst/>
              <a:ea typeface="Arial" panose="020B0604020202020204" pitchFamily="34" charset="0"/>
            </a:endParaRPr>
          </a:p>
          <a:p>
            <a:pPr marL="0" marR="504190" indent="0">
              <a:buNone/>
            </a:pPr>
            <a:r>
              <a:rPr lang="en-US" sz="1800" dirty="0">
                <a:solidFill>
                  <a:schemeClr val="tx1"/>
                </a:solidFill>
              </a:rPr>
              <a:t>How might we improve our understanding of past healthcare harm, so we know whether patients and communities with </a:t>
            </a:r>
            <a:r>
              <a:rPr lang="en-CA" sz="1800" b="0" i="0" dirty="0">
                <a:solidFill>
                  <a:schemeClr val="tx1"/>
                </a:solidFill>
                <a:effectLst/>
              </a:rPr>
              <a:t>social and systemic inequities</a:t>
            </a:r>
            <a:r>
              <a:rPr lang="en-US" sz="1800" dirty="0">
                <a:solidFill>
                  <a:schemeClr val="tx1"/>
                </a:solidFill>
              </a:rPr>
              <a:t> are more likely to experience healthcare harm related to patient safety incidents?</a:t>
            </a:r>
          </a:p>
        </p:txBody>
      </p:sp>
      <p:sp>
        <p:nvSpPr>
          <p:cNvPr id="2" name="Title 1">
            <a:extLst>
              <a:ext uri="{FF2B5EF4-FFF2-40B4-BE49-F238E27FC236}">
                <a16:creationId xmlns:a16="http://schemas.microsoft.com/office/drawing/2014/main" id="{26424222-E5F4-BAF0-D63D-303A5CBB10DE}"/>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37174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15</a:t>
            </a:fld>
            <a:endParaRPr lang="en-CA"/>
          </a:p>
        </p:txBody>
      </p:sp>
      <p:pic>
        <p:nvPicPr>
          <p:cNvPr id="5" name="Picture 4">
            <a:extLst>
              <a:ext uri="{FF2B5EF4-FFF2-40B4-BE49-F238E27FC236}">
                <a16:creationId xmlns:a16="http://schemas.microsoft.com/office/drawing/2014/main" id="{29BD9665-7AB3-E2BE-A2D3-7194735EAB9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833443" y="660593"/>
            <a:ext cx="1943840" cy="1830686"/>
          </a:xfrm>
          <a:prstGeom prst="rect">
            <a:avLst/>
          </a:prstGeom>
        </p:spPr>
      </p:pic>
      <p:pic>
        <p:nvPicPr>
          <p:cNvPr id="6" name="Picture 5">
            <a:extLst>
              <a:ext uri="{FF2B5EF4-FFF2-40B4-BE49-F238E27FC236}">
                <a16:creationId xmlns:a16="http://schemas.microsoft.com/office/drawing/2014/main" id="{AFF151C0-2F26-B8E6-D60C-615EE96AD02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3" name="Text Placeholder 1">
            <a:extLst>
              <a:ext uri="{FF2B5EF4-FFF2-40B4-BE49-F238E27FC236}">
                <a16:creationId xmlns:a16="http://schemas.microsoft.com/office/drawing/2014/main" id="{CA99C6E9-46DD-D76C-4CC9-7423AD45F44F}"/>
              </a:ext>
            </a:extLst>
          </p:cNvPr>
          <p:cNvSpPr txBox="1">
            <a:spLocks/>
          </p:cNvSpPr>
          <p:nvPr/>
        </p:nvSpPr>
        <p:spPr>
          <a:xfrm>
            <a:off x="838200" y="2300309"/>
            <a:ext cx="777240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en-US" sz="3600" b="1" dirty="0">
                <a:solidFill>
                  <a:schemeClr val="tx1"/>
                </a:solidFill>
              </a:rPr>
              <a:t>Background</a:t>
            </a:r>
            <a:endParaRPr lang="en-US" sz="3600" spc="-15" dirty="0">
              <a:solidFill>
                <a:schemeClr val="tx1"/>
              </a:solidFill>
              <a:effectLst/>
              <a:ea typeface="Arial" panose="020B0604020202020204" pitchFamily="34" charset="0"/>
            </a:endParaRPr>
          </a:p>
          <a:p>
            <a:pPr marL="0" indent="0">
              <a:buClr>
                <a:schemeClr val="tx1"/>
              </a:buClr>
              <a:buNone/>
            </a:pPr>
            <a:r>
              <a:rPr lang="en-CA" sz="1800" dirty="0">
                <a:solidFill>
                  <a:srgbClr val="3F3F3F"/>
                </a:solidFill>
                <a:effectLst/>
                <a:latin typeface="Helvetica" pitchFamily="2" charset="0"/>
              </a:rPr>
              <a:t>We know based on the evidence and the lived experiences of people</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and communities that there are barriers to receiving safe and high-quality healthcare as a result of social and systemic inequities. For example:  </a:t>
            </a:r>
          </a:p>
          <a:p>
            <a:pPr>
              <a:buClr>
                <a:schemeClr val="tx1"/>
              </a:buClr>
            </a:pPr>
            <a:r>
              <a:rPr lang="en-CA" sz="1800" dirty="0">
                <a:solidFill>
                  <a:srgbClr val="3F3F3F"/>
                </a:solidFill>
                <a:effectLst/>
                <a:latin typeface="Helvetica" pitchFamily="2" charset="0"/>
              </a:rPr>
              <a:t>Maternity and obstetric safety incidents  </a:t>
            </a:r>
          </a:p>
          <a:p>
            <a:pPr>
              <a:buClr>
                <a:schemeClr val="tx1"/>
              </a:buClr>
            </a:pPr>
            <a:r>
              <a:rPr lang="en-CA" sz="1800" dirty="0">
                <a:solidFill>
                  <a:srgbClr val="3F3F3F"/>
                </a:solidFill>
                <a:effectLst/>
                <a:latin typeface="Helvetica" pitchFamily="2" charset="0"/>
              </a:rPr>
              <a:t>Overuse of restraints  </a:t>
            </a:r>
          </a:p>
          <a:p>
            <a:pPr>
              <a:buClr>
                <a:schemeClr val="tx1"/>
              </a:buClr>
            </a:pPr>
            <a:r>
              <a:rPr lang="en-CA" sz="1800" dirty="0">
                <a:solidFill>
                  <a:srgbClr val="3F3F3F"/>
                </a:solidFill>
                <a:effectLst/>
                <a:latin typeface="Helvetica" pitchFamily="2" charset="0"/>
              </a:rPr>
              <a:t>Over sedation &amp; tranquilization  </a:t>
            </a:r>
          </a:p>
          <a:p>
            <a:pPr>
              <a:buClr>
                <a:schemeClr val="tx1"/>
              </a:buClr>
            </a:pPr>
            <a:r>
              <a:rPr lang="en-CA" sz="1800" dirty="0">
                <a:solidFill>
                  <a:srgbClr val="3F3F3F"/>
                </a:solidFill>
                <a:effectLst/>
                <a:latin typeface="Helvetica" pitchFamily="2" charset="0"/>
              </a:rPr>
              <a:t>Seclusion in mental health settings </a:t>
            </a:r>
            <a:br>
              <a:rPr lang="en-CA" sz="1800" dirty="0">
                <a:solidFill>
                  <a:srgbClr val="3F3F3F"/>
                </a:solidFill>
                <a:effectLst/>
                <a:latin typeface="Helvetica" pitchFamily="2" charset="0"/>
              </a:rPr>
            </a:br>
            <a:endParaRPr lang="en-CA" sz="1800" dirty="0">
              <a:solidFill>
                <a:srgbClr val="3F3F3F"/>
              </a:solidFill>
              <a:effectLst/>
              <a:latin typeface="Helvetica" pitchFamily="2" charset="0"/>
            </a:endParaRPr>
          </a:p>
          <a:p>
            <a:pPr marL="0" indent="0">
              <a:buClr>
                <a:schemeClr val="tx1"/>
              </a:buClr>
              <a:buNone/>
            </a:pPr>
            <a:r>
              <a:rPr lang="en-CA" sz="1800" dirty="0">
                <a:solidFill>
                  <a:srgbClr val="3F3F3F"/>
                </a:solidFill>
                <a:effectLst/>
                <a:latin typeface="Helvetica" pitchFamily="2" charset="0"/>
              </a:rPr>
              <a:t>This in turn may lead to safety incidents which can potentially</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cause physical, psychological, social, and/or spiritual harm.</a:t>
            </a:r>
          </a:p>
        </p:txBody>
      </p:sp>
      <p:sp>
        <p:nvSpPr>
          <p:cNvPr id="2" name="Title 1">
            <a:extLst>
              <a:ext uri="{FF2B5EF4-FFF2-40B4-BE49-F238E27FC236}">
                <a16:creationId xmlns:a16="http://schemas.microsoft.com/office/drawing/2014/main" id="{54810238-DE34-1348-603C-BEBB24914571}"/>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22059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16</a:t>
            </a:fld>
            <a:endParaRPr lang="en-CA"/>
          </a:p>
        </p:txBody>
      </p:sp>
      <p:pic>
        <p:nvPicPr>
          <p:cNvPr id="2" name="Picture 1">
            <a:extLst>
              <a:ext uri="{FF2B5EF4-FFF2-40B4-BE49-F238E27FC236}">
                <a16:creationId xmlns:a16="http://schemas.microsoft.com/office/drawing/2014/main" id="{21EF71CF-5DBF-6038-3917-C8A224A0876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833443" y="660593"/>
            <a:ext cx="1943840" cy="1830686"/>
          </a:xfrm>
          <a:prstGeom prst="rect">
            <a:avLst/>
          </a:prstGeom>
        </p:spPr>
      </p:pic>
      <p:pic>
        <p:nvPicPr>
          <p:cNvPr id="3" name="Picture 2">
            <a:extLst>
              <a:ext uri="{FF2B5EF4-FFF2-40B4-BE49-F238E27FC236}">
                <a16:creationId xmlns:a16="http://schemas.microsoft.com/office/drawing/2014/main" id="{0A887C73-18A3-1C2F-67CC-37625CB4E2A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7" name="Rectangle: Rounded Corners 18">
            <a:extLst>
              <a:ext uri="{FF2B5EF4-FFF2-40B4-BE49-F238E27FC236}">
                <a16:creationId xmlns:a16="http://schemas.microsoft.com/office/drawing/2014/main" id="{8FEE3045-BE2F-B993-8A93-9B5346BEF686}"/>
              </a:ext>
              <a:ext uri="{C183D7F6-B498-43B3-948B-1728B52AA6E4}">
                <adec:decorative xmlns:adec="http://schemas.microsoft.com/office/drawing/2017/decorative" val="1"/>
              </a:ext>
            </a:extLst>
          </p:cNvPr>
          <p:cNvSpPr/>
          <p:nvPr/>
        </p:nvSpPr>
        <p:spPr>
          <a:xfrm>
            <a:off x="441711" y="2501900"/>
            <a:ext cx="8219689" cy="343053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C2B5564A-2721-C7FA-161B-481ED9F0A1CB}"/>
              </a:ext>
            </a:extLst>
          </p:cNvPr>
          <p:cNvSpPr txBox="1">
            <a:spLocks/>
          </p:cNvSpPr>
          <p:nvPr/>
        </p:nvSpPr>
        <p:spPr>
          <a:xfrm>
            <a:off x="838200" y="2837294"/>
            <a:ext cx="760730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indent="0" defTabSz="457200">
              <a:buClr>
                <a:schemeClr val="tx1"/>
              </a:buClr>
              <a:buNone/>
            </a:pPr>
            <a:r>
              <a:rPr lang="en-US" sz="2500" b="1" dirty="0">
                <a:solidFill>
                  <a:schemeClr val="tx1"/>
                </a:solidFill>
              </a:rPr>
              <a:t>This safety cloud theme is asking </a:t>
            </a:r>
            <a:br>
              <a:rPr lang="en-US" sz="2500" b="1" dirty="0">
                <a:solidFill>
                  <a:schemeClr val="tx1"/>
                </a:solidFill>
              </a:rPr>
            </a:br>
            <a:r>
              <a:rPr lang="en-US" sz="2500" b="1" dirty="0">
                <a:solidFill>
                  <a:schemeClr val="tx1"/>
                </a:solidFill>
              </a:rPr>
              <a:t>you to consider:</a:t>
            </a:r>
          </a:p>
          <a:p>
            <a:pPr>
              <a:buClr>
                <a:schemeClr val="tx1"/>
              </a:buClr>
            </a:pPr>
            <a:r>
              <a:rPr lang="en-US" sz="1800" dirty="0">
                <a:solidFill>
                  <a:schemeClr val="tx1"/>
                </a:solidFill>
              </a:rPr>
              <a:t>What does your organization’s past harm data look like,</a:t>
            </a:r>
            <a:br>
              <a:rPr lang="en-US" sz="1800" dirty="0">
                <a:solidFill>
                  <a:schemeClr val="tx1"/>
                </a:solidFill>
              </a:rPr>
            </a:br>
            <a:r>
              <a:rPr lang="en-US" sz="1800" dirty="0">
                <a:solidFill>
                  <a:schemeClr val="tx1"/>
                </a:solidFill>
              </a:rPr>
              <a:t>and does it give you insights into health inequities? </a:t>
            </a:r>
          </a:p>
          <a:p>
            <a:pPr>
              <a:buClr>
                <a:schemeClr val="tx1"/>
              </a:buClr>
            </a:pPr>
            <a:r>
              <a:rPr lang="en-US" sz="1800" dirty="0">
                <a:solidFill>
                  <a:schemeClr val="tx1"/>
                </a:solidFill>
              </a:rPr>
              <a:t>Can you identify specific incidents that make </a:t>
            </a:r>
            <a:r>
              <a:rPr lang="en-US" sz="1800" b="1" dirty="0">
                <a:solidFill>
                  <a:schemeClr val="tx1"/>
                </a:solidFill>
              </a:rPr>
              <a:t>the issue of inequities and patient safety incidents </a:t>
            </a:r>
            <a:r>
              <a:rPr lang="en-US" sz="1800" dirty="0">
                <a:solidFill>
                  <a:schemeClr val="tx1"/>
                </a:solidFill>
              </a:rPr>
              <a:t>easier to see? </a:t>
            </a:r>
          </a:p>
          <a:p>
            <a:pPr>
              <a:buClr>
                <a:schemeClr val="tx1"/>
              </a:buClr>
            </a:pPr>
            <a:r>
              <a:rPr lang="en-US" sz="1800" dirty="0">
                <a:solidFill>
                  <a:schemeClr val="tx1"/>
                </a:solidFill>
              </a:rPr>
              <a:t>How might you strengthen your organizational knowledge to gain insights into the impact health inequities has on patient safety? </a:t>
            </a:r>
            <a:endParaRPr lang="en-US" sz="1800" dirty="0">
              <a:solidFill>
                <a:schemeClr val="tx1"/>
              </a:solidFill>
              <a:cs typeface="Calibri"/>
            </a:endParaRPr>
          </a:p>
        </p:txBody>
      </p:sp>
      <p:sp>
        <p:nvSpPr>
          <p:cNvPr id="12" name="Title 1">
            <a:extLst>
              <a:ext uri="{FF2B5EF4-FFF2-40B4-BE49-F238E27FC236}">
                <a16:creationId xmlns:a16="http://schemas.microsoft.com/office/drawing/2014/main" id="{1CE8D782-4551-A26A-AEDA-8858335A0696}"/>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11897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17</a:t>
            </a:fld>
            <a:endParaRPr lang="en-CA"/>
          </a:p>
        </p:txBody>
      </p:sp>
      <p:pic>
        <p:nvPicPr>
          <p:cNvPr id="3" name="Picture 2">
            <a:extLst>
              <a:ext uri="{FF2B5EF4-FFF2-40B4-BE49-F238E27FC236}">
                <a16:creationId xmlns:a16="http://schemas.microsoft.com/office/drawing/2014/main" id="{DBDC4500-DE49-0C53-BA76-62BA16123A9A}"/>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833443" y="660593"/>
            <a:ext cx="1943840" cy="1830686"/>
          </a:xfrm>
          <a:prstGeom prst="rect">
            <a:avLst/>
          </a:prstGeom>
        </p:spPr>
      </p:pic>
      <p:pic>
        <p:nvPicPr>
          <p:cNvPr id="5" name="Picture 4">
            <a:extLst>
              <a:ext uri="{FF2B5EF4-FFF2-40B4-BE49-F238E27FC236}">
                <a16:creationId xmlns:a16="http://schemas.microsoft.com/office/drawing/2014/main" id="{2CFB72D8-94FD-A07A-D902-056750C71DD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384971" y="323345"/>
            <a:ext cx="823443" cy="986875"/>
          </a:xfrm>
          <a:prstGeom prst="rect">
            <a:avLst/>
          </a:prstGeom>
        </p:spPr>
      </p:pic>
      <p:sp>
        <p:nvSpPr>
          <p:cNvPr id="2" name="Rectangle: Rounded Corners 18">
            <a:extLst>
              <a:ext uri="{FF2B5EF4-FFF2-40B4-BE49-F238E27FC236}">
                <a16:creationId xmlns:a16="http://schemas.microsoft.com/office/drawing/2014/main" id="{0E321F7C-36F5-E6DB-513E-33D93E882902}"/>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9DC8AB4-3747-59BE-93FA-269CFBDA508B}"/>
              </a:ext>
            </a:extLst>
          </p:cNvPr>
          <p:cNvSpPr txBox="1">
            <a:spLocks/>
          </p:cNvSpPr>
          <p:nvPr/>
        </p:nvSpPr>
        <p:spPr>
          <a:xfrm>
            <a:off x="838201" y="2837294"/>
            <a:ext cx="52578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rgbClr val="000000"/>
                </a:solidFill>
              </a:rPr>
              <a:t>Reflective question</a:t>
            </a:r>
            <a:endParaRPr lang="en-US" sz="2500" spc="-15" dirty="0">
              <a:solidFill>
                <a:srgbClr val="000000"/>
              </a:solidFill>
              <a:effectLst/>
              <a:ea typeface="Arial" panose="020B0604020202020204" pitchFamily="34" charset="0"/>
            </a:endParaRPr>
          </a:p>
          <a:p>
            <a:pPr marL="0" marR="0" lvl="0" indent="0" defTabSz="914400" fontAlgn="auto">
              <a:lnSpc>
                <a:spcPct val="90000"/>
              </a:lnSpc>
              <a:spcBef>
                <a:spcPts val="0"/>
              </a:spcBef>
              <a:spcAft>
                <a:spcPts val="600"/>
              </a:spcAft>
              <a:buClrTx/>
              <a:buSzTx/>
              <a:buNone/>
              <a:tabLst/>
              <a:defRPr/>
            </a:pPr>
            <a:r>
              <a:rPr kumimoji="0" lang="en-US" sz="1800" b="0" i="0" u="none" strike="noStrike" cap="none" spc="0" normalizeH="0" baseline="0" noProof="0" dirty="0">
                <a:ln>
                  <a:noFill/>
                </a:ln>
                <a:solidFill>
                  <a:srgbClr val="000000"/>
                </a:solidFill>
                <a:effectLst/>
                <a:uLnTx/>
                <a:uFillTx/>
              </a:rPr>
              <a:t>How many of the recommendations from our incident investigation reports focus on improving the design of the healthcare system (i.e. system focused) and how many focus on asking point of care healthcare staff to comply, try harder or do additional tasks (i.e. person-focused)?</a:t>
            </a:r>
            <a:endParaRPr lang="en-US" sz="1800" b="0" i="0" u="none" strike="noStrike" cap="none" spc="0" normalizeH="0" baseline="0" noProof="0" dirty="0">
              <a:ln>
                <a:noFill/>
              </a:ln>
              <a:solidFill>
                <a:srgbClr val="000000"/>
              </a:solidFill>
              <a:effectLst/>
              <a:uLnTx/>
              <a:uFillTx/>
              <a:cs typeface="Calibri"/>
            </a:endParaRPr>
          </a:p>
        </p:txBody>
      </p:sp>
      <p:sp>
        <p:nvSpPr>
          <p:cNvPr id="14" name="Title 1">
            <a:extLst>
              <a:ext uri="{FF2B5EF4-FFF2-40B4-BE49-F238E27FC236}">
                <a16:creationId xmlns:a16="http://schemas.microsoft.com/office/drawing/2014/main" id="{05AD1563-B7AC-2169-DEA3-C9E8B93AD72E}"/>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spc="-15" dirty="0">
                <a:solidFill>
                  <a:srgbClr val="3E348F"/>
                </a:solidFill>
                <a:latin typeface="Arial Black" panose="020B0604020202020204" pitchFamily="34" charset="0"/>
                <a:cs typeface="Arial Black" panose="020B0604020202020204" pitchFamily="34" charset="0"/>
              </a:rPr>
            </a:br>
            <a:r>
              <a:rPr kumimoji="0" lang="en-US" sz="4000" b="1" i="0" u="none" strike="noStrike" cap="none" spc="0" normalizeH="0" baseline="0" noProof="0" dirty="0">
                <a:ln>
                  <a:noFill/>
                </a:ln>
                <a:solidFill>
                  <a:srgbClr val="3E348F"/>
                </a:solidFill>
                <a:effectLst/>
                <a:uLnTx/>
                <a:uFillTx/>
              </a:rPr>
              <a:t>‘</a:t>
            </a:r>
            <a:r>
              <a:rPr lang="en-US" sz="4000" b="1" dirty="0">
                <a:solidFill>
                  <a:srgbClr val="3E348F"/>
                </a:solidFill>
              </a:rPr>
              <a:t>S</a:t>
            </a:r>
            <a:r>
              <a:rPr kumimoji="0" lang="en-US" sz="4000" b="1" i="0" u="none" strike="noStrike" cap="none" spc="0" normalizeH="0" baseline="0" noProof="0" dirty="0" err="1">
                <a:ln>
                  <a:noFill/>
                </a:ln>
                <a:solidFill>
                  <a:srgbClr val="3E348F"/>
                </a:solidFill>
                <a:effectLst/>
                <a:uLnTx/>
                <a:uFillTx/>
              </a:rPr>
              <a:t>ystem</a:t>
            </a:r>
            <a:r>
              <a:rPr kumimoji="0" lang="en-US" sz="4000" b="1" i="0" u="none" strike="noStrike" cap="none" spc="0" normalizeH="0" baseline="0" noProof="0" dirty="0">
                <a:ln>
                  <a:noFill/>
                </a:ln>
                <a:solidFill>
                  <a:srgbClr val="3E348F"/>
                </a:solidFill>
                <a:effectLst/>
                <a:uLnTx/>
                <a:uFillTx/>
              </a:rPr>
              <a:t>-focused’ versus </a:t>
            </a:r>
            <a:br>
              <a:rPr kumimoji="0" lang="en-US" sz="4000" b="1" i="0" u="none" strike="noStrike" cap="none" spc="0" normalizeH="0" baseline="0" noProof="0" dirty="0">
                <a:ln>
                  <a:noFill/>
                </a:ln>
                <a:solidFill>
                  <a:srgbClr val="3E348F"/>
                </a:solidFill>
                <a:effectLst/>
                <a:uLnTx/>
                <a:uFillTx/>
              </a:rPr>
            </a:br>
            <a:r>
              <a:rPr kumimoji="0" lang="en-US" sz="4000" b="1" i="0" u="none" strike="noStrike" cap="none" spc="0" normalizeH="0" baseline="0" noProof="0" dirty="0">
                <a:ln>
                  <a:noFill/>
                </a:ln>
                <a:solidFill>
                  <a:srgbClr val="3E348F"/>
                </a:solidFill>
                <a:effectLst/>
                <a:uLnTx/>
                <a:uFillTx/>
              </a:rPr>
              <a:t>‘person-focused’ recommendations</a:t>
            </a:r>
            <a:endParaRPr lang="en-US" sz="4000" dirty="0">
              <a:solidFill>
                <a:srgbClr val="3E348F"/>
              </a:solidFill>
            </a:endParaRPr>
          </a:p>
        </p:txBody>
      </p:sp>
    </p:spTree>
    <p:extLst>
      <p:ext uri="{BB962C8B-B14F-4D97-AF65-F5344CB8AC3E}">
        <p14:creationId xmlns:p14="http://schemas.microsoft.com/office/powerpoint/2010/main" val="22400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0F27F0-DECF-30EE-A518-370889223A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3" name="Slide Number Placeholder 2">
            <a:extLst>
              <a:ext uri="{FF2B5EF4-FFF2-40B4-BE49-F238E27FC236}">
                <a16:creationId xmlns:a16="http://schemas.microsoft.com/office/drawing/2014/main" id="{0F46AD7B-7746-1012-F8B0-6CD539D0FB1C}"/>
              </a:ext>
            </a:extLst>
          </p:cNvPr>
          <p:cNvSpPr>
            <a:spLocks noGrp="1"/>
          </p:cNvSpPr>
          <p:nvPr>
            <p:ph type="sldNum" sz="quarter" idx="12"/>
          </p:nvPr>
        </p:nvSpPr>
        <p:spPr/>
        <p:txBody>
          <a:bodyPr/>
          <a:lstStyle/>
          <a:p>
            <a:fld id="{7D0AB2B7-A222-44FF-B180-C8F0FD623967}" type="slidenum">
              <a:rPr lang="en-CA" smtClean="0"/>
              <a:t>18</a:t>
            </a:fld>
            <a:endParaRPr lang="en-CA"/>
          </a:p>
        </p:txBody>
      </p:sp>
      <p:pic>
        <p:nvPicPr>
          <p:cNvPr id="2" name="Picture 1">
            <a:extLst>
              <a:ext uri="{FF2B5EF4-FFF2-40B4-BE49-F238E27FC236}">
                <a16:creationId xmlns:a16="http://schemas.microsoft.com/office/drawing/2014/main" id="{90103154-44E8-5013-047F-E54DA2DC31E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833443" y="660593"/>
            <a:ext cx="1943840" cy="1830686"/>
          </a:xfrm>
          <a:prstGeom prst="rect">
            <a:avLst/>
          </a:prstGeom>
        </p:spPr>
      </p:pic>
      <p:pic>
        <p:nvPicPr>
          <p:cNvPr id="5" name="Picture 4">
            <a:extLst>
              <a:ext uri="{FF2B5EF4-FFF2-40B4-BE49-F238E27FC236}">
                <a16:creationId xmlns:a16="http://schemas.microsoft.com/office/drawing/2014/main" id="{0CD3D4E4-2A9F-BB56-5A30-41D887B5CEE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384971" y="323345"/>
            <a:ext cx="823443" cy="986875"/>
          </a:xfrm>
          <a:prstGeom prst="rect">
            <a:avLst/>
          </a:prstGeom>
        </p:spPr>
      </p:pic>
      <p:sp>
        <p:nvSpPr>
          <p:cNvPr id="4" name="Text Placeholder 1">
            <a:extLst>
              <a:ext uri="{FF2B5EF4-FFF2-40B4-BE49-F238E27FC236}">
                <a16:creationId xmlns:a16="http://schemas.microsoft.com/office/drawing/2014/main" id="{33B5ED0E-88BA-8302-D0A3-869939CC8263}"/>
              </a:ext>
            </a:extLst>
          </p:cNvPr>
          <p:cNvSpPr txBox="1">
            <a:spLocks/>
          </p:cNvSpPr>
          <p:nvPr/>
        </p:nvSpPr>
        <p:spPr>
          <a:xfrm>
            <a:off x="838200" y="2300309"/>
            <a:ext cx="7222958"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3600" b="1" dirty="0">
                <a:solidFill>
                  <a:schemeClr val="tx1"/>
                </a:solidFill>
              </a:rPr>
              <a:t>Background</a:t>
            </a:r>
            <a:endParaRPr lang="en-US" sz="3200" spc="-15" dirty="0">
              <a:solidFill>
                <a:schemeClr val="tx1"/>
              </a:solidFill>
              <a:effectLst/>
              <a:ea typeface="Arial" panose="020B0604020202020204" pitchFamily="34" charset="0"/>
            </a:endParaRPr>
          </a:p>
          <a:p>
            <a:r>
              <a:rPr lang="en-CA" sz="1800" dirty="0">
                <a:solidFill>
                  <a:srgbClr val="3F3F3F"/>
                </a:solidFill>
                <a:effectLst/>
                <a:latin typeface="Helvetica" pitchFamily="2" charset="0"/>
              </a:rPr>
              <a:t>Incident investigations in healthcare often lead to ‘person-focused’ recommendations that human factors experts have found to be less effective.</a:t>
            </a:r>
          </a:p>
          <a:p>
            <a:r>
              <a:rPr lang="en-CA" sz="1800" dirty="0">
                <a:solidFill>
                  <a:srgbClr val="3F3F3F"/>
                </a:solidFill>
                <a:effectLst/>
                <a:latin typeface="Helvetica" pitchFamily="2" charset="0"/>
              </a:rPr>
              <a:t>Human factors research shows us that when we rely solely on person-focused recommendations, the same types of incident</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are likely to recur.  </a:t>
            </a:r>
          </a:p>
          <a:p>
            <a:r>
              <a:rPr lang="en-CA" sz="1800" dirty="0">
                <a:solidFill>
                  <a:srgbClr val="3F3F3F"/>
                </a:solidFill>
                <a:effectLst/>
                <a:latin typeface="Helvetica" pitchFamily="2" charset="0"/>
              </a:rPr>
              <a:t>Designing healthcare systems to enable staff to deliver safe patient care will achieve greater improvements in safety than simply telling staff to comply, do better or do more.</a:t>
            </a:r>
          </a:p>
          <a:p>
            <a:pPr lvl="1" fontAlgn="base">
              <a:buClr>
                <a:schemeClr val="accent1"/>
              </a:buClr>
              <a:buFont typeface="Arial" panose="020B0604020202020204" pitchFamily="34" charset="0"/>
              <a:buChar char="•"/>
            </a:pPr>
            <a:endParaRPr lang="en-US" sz="1800" dirty="0">
              <a:solidFill>
                <a:schemeClr val="tx1"/>
              </a:solidFill>
            </a:endParaRPr>
          </a:p>
        </p:txBody>
      </p:sp>
      <p:sp>
        <p:nvSpPr>
          <p:cNvPr id="6" name="Title 1">
            <a:extLst>
              <a:ext uri="{FF2B5EF4-FFF2-40B4-BE49-F238E27FC236}">
                <a16:creationId xmlns:a16="http://schemas.microsoft.com/office/drawing/2014/main" id="{1156DB35-9B09-0EC3-BC44-5AB8C4C79260}"/>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b="1" spc="-15" dirty="0">
                <a:solidFill>
                  <a:srgbClr val="3E348F"/>
                </a:solidFill>
              </a:rPr>
            </a:br>
            <a:r>
              <a:rPr kumimoji="0" lang="en-US" sz="4000" b="1" i="0" u="none" strike="noStrike" cap="none" spc="0" normalizeH="0" baseline="0" noProof="0" dirty="0">
                <a:ln>
                  <a:noFill/>
                </a:ln>
                <a:solidFill>
                  <a:srgbClr val="3E348F"/>
                </a:solidFill>
                <a:effectLst/>
                <a:uLnTx/>
                <a:uFillTx/>
              </a:rPr>
              <a:t>‘</a:t>
            </a:r>
            <a:r>
              <a:rPr kumimoji="0" lang="en-US" sz="4000" i="0" u="none" strike="noStrike" cap="none" spc="0" normalizeH="0" baseline="0" noProof="0" dirty="0">
                <a:ln>
                  <a:noFill/>
                </a:ln>
                <a:solidFill>
                  <a:srgbClr val="3E348F"/>
                </a:solidFill>
                <a:effectLst/>
                <a:uLnTx/>
                <a:uFillTx/>
              </a:rPr>
              <a:t>S</a:t>
            </a:r>
            <a:r>
              <a:rPr kumimoji="0" lang="en-US" sz="4000" b="1" i="0" u="none" strike="noStrike" cap="none" spc="0" normalizeH="0" baseline="0" noProof="0" dirty="0">
                <a:ln>
                  <a:noFill/>
                </a:ln>
                <a:solidFill>
                  <a:srgbClr val="3E348F"/>
                </a:solidFill>
                <a:effectLst/>
                <a:uLnTx/>
                <a:uFillTx/>
              </a:rPr>
              <a:t>ystem-focused’ versus </a:t>
            </a:r>
            <a:br>
              <a:rPr kumimoji="0" lang="en-US" sz="4000" b="1" i="0" u="none" strike="noStrike" cap="none" spc="0" normalizeH="0" baseline="0" noProof="0" dirty="0">
                <a:ln>
                  <a:noFill/>
                </a:ln>
                <a:solidFill>
                  <a:srgbClr val="3E348F"/>
                </a:solidFill>
                <a:effectLst/>
                <a:uLnTx/>
                <a:uFillTx/>
              </a:rPr>
            </a:br>
            <a:r>
              <a:rPr kumimoji="0" lang="en-US" sz="4000" b="1" i="0" u="none" strike="noStrike" cap="none" spc="0" normalizeH="0" baseline="0" noProof="0" dirty="0">
                <a:ln>
                  <a:noFill/>
                </a:ln>
                <a:solidFill>
                  <a:srgbClr val="3E348F"/>
                </a:solidFill>
                <a:effectLst/>
                <a:uLnTx/>
                <a:uFillTx/>
              </a:rPr>
              <a:t>‘person-focused’ recommendations</a:t>
            </a:r>
            <a:endParaRPr lang="en-US" sz="4000" dirty="0">
              <a:solidFill>
                <a:srgbClr val="3E348F"/>
              </a:solidFill>
            </a:endParaRPr>
          </a:p>
        </p:txBody>
      </p:sp>
    </p:spTree>
    <p:extLst>
      <p:ext uri="{BB962C8B-B14F-4D97-AF65-F5344CB8AC3E}">
        <p14:creationId xmlns:p14="http://schemas.microsoft.com/office/powerpoint/2010/main" val="155797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6526A0-D06C-B5A6-E0E3-B2F728513EA2}"/>
              </a:ext>
            </a:extLst>
          </p:cNvPr>
          <p:cNvGraphicFramePr>
            <a:graphicFrameLocks noGrp="1"/>
          </p:cNvGraphicFramePr>
          <p:nvPr>
            <p:extLst>
              <p:ext uri="{D42A27DB-BD31-4B8C-83A1-F6EECF244321}">
                <p14:modId xmlns:p14="http://schemas.microsoft.com/office/powerpoint/2010/main" val="3397903849"/>
              </p:ext>
            </p:extLst>
          </p:nvPr>
        </p:nvGraphicFramePr>
        <p:xfrm>
          <a:off x="3904509" y="394875"/>
          <a:ext cx="7903668" cy="6196123"/>
        </p:xfrm>
        <a:graphic>
          <a:graphicData uri="http://schemas.openxmlformats.org/drawingml/2006/table">
            <a:tbl>
              <a:tblPr firstRow="1" firstCol="1" bandRow="1">
                <a:tableStyleId>{72833802-FEF1-4C79-8D5D-14CF1EAF98D9}</a:tableStyleId>
              </a:tblPr>
              <a:tblGrid>
                <a:gridCol w="2586840">
                  <a:extLst>
                    <a:ext uri="{9D8B030D-6E8A-4147-A177-3AD203B41FA5}">
                      <a16:colId xmlns:a16="http://schemas.microsoft.com/office/drawing/2014/main" val="1189892626"/>
                    </a:ext>
                  </a:extLst>
                </a:gridCol>
                <a:gridCol w="5316828">
                  <a:extLst>
                    <a:ext uri="{9D8B030D-6E8A-4147-A177-3AD203B41FA5}">
                      <a16:colId xmlns:a16="http://schemas.microsoft.com/office/drawing/2014/main" val="3662510727"/>
                    </a:ext>
                  </a:extLst>
                </a:gridCol>
              </a:tblGrid>
              <a:tr h="513185">
                <a:tc>
                  <a:txBody>
                    <a:bodyPr/>
                    <a:lstStyle/>
                    <a:p>
                      <a:pPr>
                        <a:lnSpc>
                          <a:spcPts val="1600"/>
                        </a:lnSpc>
                        <a:spcAft>
                          <a:spcPts val="800"/>
                        </a:spcAft>
                      </a:pPr>
                      <a:r>
                        <a:rPr lang="en-GB" sz="1600" kern="100" dirty="0">
                          <a:effectLst/>
                        </a:rPr>
                        <a:t>Recommendation strength</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B w="6350" cap="flat" cmpd="sng" algn="ctr">
                      <a:noFill/>
                      <a:prstDash val="solid"/>
                      <a:miter lim="800000"/>
                    </a:lnB>
                    <a:solidFill>
                      <a:schemeClr val="tx2"/>
                    </a:solidFill>
                  </a:tcPr>
                </a:tc>
                <a:tc>
                  <a:txBody>
                    <a:bodyPr/>
                    <a:lstStyle/>
                    <a:p>
                      <a:pPr>
                        <a:lnSpc>
                          <a:spcPts val="1600"/>
                        </a:lnSpc>
                        <a:spcAft>
                          <a:spcPts val="800"/>
                        </a:spcAft>
                      </a:pPr>
                      <a:r>
                        <a:rPr lang="en-GB" sz="1600" kern="100" dirty="0">
                          <a:effectLst/>
                        </a:rPr>
                        <a:t>Types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B w="6350" cap="flat" cmpd="sng" algn="ctr">
                      <a:noFill/>
                      <a:prstDash val="solid"/>
                      <a:miter lim="800000"/>
                    </a:lnB>
                    <a:solidFill>
                      <a:schemeClr val="tx2"/>
                    </a:solidFill>
                  </a:tcPr>
                </a:tc>
                <a:extLst>
                  <a:ext uri="{0D108BD9-81ED-4DB2-BD59-A6C34878D82A}">
                    <a16:rowId xmlns:a16="http://schemas.microsoft.com/office/drawing/2014/main" val="2664868359"/>
                  </a:ext>
                </a:extLst>
              </a:tr>
              <a:tr h="217895">
                <a:tc>
                  <a:txBody>
                    <a:bodyPr/>
                    <a:lstStyle/>
                    <a:p>
                      <a:pPr>
                        <a:lnSpc>
                          <a:spcPct val="115000"/>
                        </a:lnSpc>
                        <a:spcAft>
                          <a:spcPts val="800"/>
                        </a:spcAft>
                      </a:pPr>
                      <a:r>
                        <a:rPr lang="en-GB" sz="1400" kern="100" dirty="0">
                          <a:solidFill>
                            <a:schemeClr val="accent5"/>
                          </a:solidFill>
                          <a:effectLst/>
                        </a:rPr>
                        <a:t>Strong</a:t>
                      </a:r>
                      <a:endParaRPr lang="en-CA" sz="1400" kern="100"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15000"/>
                        </a:lnSpc>
                        <a:spcAft>
                          <a:spcPts val="800"/>
                        </a:spcAft>
                      </a:pPr>
                      <a:r>
                        <a:rPr lang="en-GB" sz="900" kern="100" dirty="0">
                          <a:effectLst/>
                        </a:rPr>
                        <a:t>Redesign a healthcare pathway, process or other part of the work environment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801877909"/>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15000"/>
                        </a:lnSpc>
                        <a:spcAft>
                          <a:spcPts val="800"/>
                        </a:spcAft>
                      </a:pPr>
                      <a:r>
                        <a:rPr lang="en-GB" sz="900" kern="100" dirty="0">
                          <a:effectLst/>
                        </a:rPr>
                        <a:t>Engineering controls like designing in a ‘forcing function.’</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609614355"/>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15000"/>
                        </a:lnSpc>
                        <a:spcAft>
                          <a:spcPts val="800"/>
                        </a:spcAft>
                      </a:pPr>
                      <a:r>
                        <a:rPr lang="en-GB" sz="900" kern="100" dirty="0">
                          <a:effectLst/>
                        </a:rPr>
                        <a:t>Effect cultural improvement to develop a psychologically safe culture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3817090463"/>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15000"/>
                        </a:lnSpc>
                        <a:spcAft>
                          <a:spcPts val="800"/>
                        </a:spcAft>
                      </a:pPr>
                      <a:r>
                        <a:rPr lang="en-GB" sz="900" kern="100" dirty="0">
                          <a:effectLst/>
                        </a:rPr>
                        <a:t>Redesign equipment, IT systems to improve their usability, accessibility, and functionality</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3103768326"/>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15000"/>
                        </a:lnSpc>
                        <a:spcAft>
                          <a:spcPts val="800"/>
                        </a:spcAft>
                      </a:pPr>
                      <a:r>
                        <a:rPr lang="en-GB" sz="900" kern="100" dirty="0">
                          <a:effectLst/>
                        </a:rPr>
                        <a:t>Simplify or standardize processes, pathways, or equipment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2316331691"/>
                  </a:ext>
                </a:extLst>
              </a:tr>
              <a:tr h="288592">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15000"/>
                        </a:lnSpc>
                        <a:spcAft>
                          <a:spcPts val="800"/>
                        </a:spcAft>
                      </a:pPr>
                      <a:r>
                        <a:rPr lang="en-GB" sz="900" kern="100" dirty="0">
                          <a:effectLst/>
                        </a:rPr>
                        <a:t>Carry out usability testing (formative and summative) when implementing new equipment,</a:t>
                      </a:r>
                      <a:br>
                        <a:rPr lang="en-GB" sz="900" kern="100" dirty="0">
                          <a:effectLst/>
                        </a:rPr>
                      </a:br>
                      <a:r>
                        <a:rPr lang="en-GB" sz="900" kern="100" dirty="0">
                          <a:effectLst/>
                        </a:rPr>
                        <a:t>workplaces or IT systems.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2011268001"/>
                  </a:ext>
                </a:extLst>
              </a:tr>
              <a:tr h="217895">
                <a:tc>
                  <a:txBody>
                    <a:bodyPr/>
                    <a:lstStyle/>
                    <a:p>
                      <a:pPr>
                        <a:lnSpc>
                          <a:spcPct val="115000"/>
                        </a:lnSpc>
                        <a:spcAft>
                          <a:spcPts val="800"/>
                        </a:spcAft>
                      </a:pPr>
                      <a:r>
                        <a:rPr lang="en-GB" sz="1400" kern="100" dirty="0">
                          <a:solidFill>
                            <a:schemeClr val="accent1"/>
                          </a:solidFill>
                          <a:effectLst/>
                        </a:rPr>
                        <a:t>Moderate</a:t>
                      </a:r>
                      <a:endParaRPr lang="en-CA" sz="14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Resolve equipment availability problems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4046307289"/>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Resolve staffing problems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78004513"/>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Reorganize workload to address high workload or task overload</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892587384"/>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Develop and deliver simulation-based training</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770326091"/>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Enhance documentation or communication </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265086447"/>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Eliminate or reduce distractions and interruptions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059260648"/>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Introduce a safety checklist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585266281"/>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Review rostering or the appropriateness of the staff mix.</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150914593"/>
                  </a:ext>
                </a:extLst>
              </a:tr>
              <a:tr h="217895">
                <a:tc>
                  <a:txBody>
                    <a:bodyPr/>
                    <a:lstStyle/>
                    <a:p>
                      <a:pPr>
                        <a:lnSpc>
                          <a:spcPct val="115000"/>
                        </a:lnSpc>
                        <a:spcAft>
                          <a:spcPts val="800"/>
                        </a:spcAft>
                      </a:pPr>
                      <a:r>
                        <a:rPr lang="en-GB" sz="1400" kern="100" dirty="0">
                          <a:solidFill>
                            <a:schemeClr val="accent2"/>
                          </a:solidFill>
                          <a:effectLst/>
                        </a:rPr>
                        <a:t>Weak</a:t>
                      </a:r>
                      <a:endParaRPr lang="en-CA"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Add in additional safety checks for staff to carry out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97923345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Raise staff awareness of a policy or process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78429116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Carry out an audit or review</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343901333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Increase staff supervision</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761602986"/>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Informing, notifying, issuing warnings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318036300"/>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Discipline or suspend staff who make errors </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299190447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Rewrite safety policies and procedures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04822372"/>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Introduce more safety policies and procedures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2105600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Check staff understanding of safety processes (without considering how work is actually done).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123304581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Share the investigation findings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43179971"/>
                  </a:ext>
                </a:extLst>
              </a:tr>
              <a:tr h="288592">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15000"/>
                        </a:lnSpc>
                        <a:spcAft>
                          <a:spcPts val="800"/>
                        </a:spcAft>
                      </a:pPr>
                      <a:r>
                        <a:rPr lang="en-GB" sz="900" kern="100" dirty="0">
                          <a:effectLst/>
                        </a:rPr>
                        <a:t>Carry out didactic training which involves reminding staff about safety policies and procedures,</a:t>
                      </a:r>
                      <a:br>
                        <a:rPr lang="en-GB" sz="900" kern="100" dirty="0">
                          <a:effectLst/>
                        </a:rPr>
                      </a:br>
                      <a:r>
                        <a:rPr lang="en-GB" sz="900" kern="100" dirty="0">
                          <a:effectLst/>
                        </a:rPr>
                        <a:t>or ‘counselling’ staff about the way to deliver safe patient care.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404108333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15000"/>
                        </a:lnSpc>
                        <a:spcAft>
                          <a:spcPts val="800"/>
                        </a:spcAft>
                      </a:pPr>
                      <a:r>
                        <a:rPr lang="en-GB" sz="900" kern="100" dirty="0">
                          <a:effectLst/>
                        </a:rPr>
                        <a:t>Other recommendations which do not take account of the workflow and task demands in a clinical area.</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1275669833"/>
                  </a:ext>
                </a:extLst>
              </a:tr>
            </a:tbl>
          </a:graphicData>
        </a:graphic>
      </p:graphicFrame>
      <p:sp>
        <p:nvSpPr>
          <p:cNvPr id="5" name="Title 4">
            <a:extLst>
              <a:ext uri="{FF2B5EF4-FFF2-40B4-BE49-F238E27FC236}">
                <a16:creationId xmlns:a16="http://schemas.microsoft.com/office/drawing/2014/main" id="{36C6B338-1584-10A6-973D-B5CB49FBDFC0}"/>
              </a:ext>
            </a:extLst>
          </p:cNvPr>
          <p:cNvSpPr txBox="1">
            <a:spLocks noGrp="1"/>
          </p:cNvSpPr>
          <p:nvPr>
            <p:ph type="title" idx="4294967295"/>
          </p:nvPr>
        </p:nvSpPr>
        <p:spPr>
          <a:xfrm>
            <a:off x="383823" y="3429000"/>
            <a:ext cx="3206044"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1"/>
                </a:solidFill>
                <a:effectLst/>
                <a:uLnTx/>
                <a:uFillTx/>
                <a:latin typeface="+mj-lt"/>
                <a:ea typeface="+mj-ea"/>
                <a:cs typeface="+mj-cs"/>
              </a:rPr>
              <a:t>Strong, moderate and weak recommendations summary table</a:t>
            </a:r>
            <a:endParaRPr kumimoji="0" lang="en-US" sz="26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Picture 5">
            <a:extLst>
              <a:ext uri="{FF2B5EF4-FFF2-40B4-BE49-F238E27FC236}">
                <a16:creationId xmlns:a16="http://schemas.microsoft.com/office/drawing/2014/main" id="{15634B9D-0C7C-30C1-6C2C-5268054B6F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800000">
            <a:off x="-2" y="-2"/>
            <a:ext cx="3206042" cy="3095984"/>
          </a:xfrm>
          <a:prstGeom prst="rect">
            <a:avLst/>
          </a:prstGeom>
        </p:spPr>
      </p:pic>
    </p:spTree>
    <p:extLst>
      <p:ext uri="{BB962C8B-B14F-4D97-AF65-F5344CB8AC3E}">
        <p14:creationId xmlns:p14="http://schemas.microsoft.com/office/powerpoint/2010/main" val="30717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8573E4-A447-DCC9-3299-BA3F555AC8CC}"/>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en-US" sz="2200" b="1" dirty="0"/>
              <a:t>Introduction</a:t>
            </a:r>
          </a:p>
          <a:p>
            <a:pPr lvl="1">
              <a:buClr>
                <a:schemeClr val="tx1"/>
              </a:buClr>
            </a:pPr>
            <a:r>
              <a:rPr lang="en-US" sz="2200" dirty="0">
                <a:hlinkClick r:id="rId3" action="ppaction://hlinksldjump"/>
              </a:rPr>
              <a:t>Measurement and Monitoring of Safety Framework (MMSF)</a:t>
            </a:r>
            <a:endParaRPr lang="en-US" sz="2200" dirty="0"/>
          </a:p>
          <a:p>
            <a:pPr lvl="1">
              <a:buClr>
                <a:schemeClr val="tx1"/>
              </a:buClr>
            </a:pPr>
            <a:r>
              <a:rPr lang="en-US" sz="2200" dirty="0">
                <a:hlinkClick r:id="rId4" action="ppaction://hlinksldjump"/>
              </a:rPr>
              <a:t>Rethinking Patient Safety (RPS)</a:t>
            </a:r>
            <a:endParaRPr lang="en-US" sz="2200" dirty="0"/>
          </a:p>
          <a:p>
            <a:pPr lvl="1">
              <a:buClr>
                <a:schemeClr val="tx1"/>
              </a:buClr>
            </a:pPr>
            <a:r>
              <a:rPr lang="en-US" sz="2200" dirty="0">
                <a:hlinkClick r:id="rId5" action="ppaction://hlinksldjump"/>
              </a:rPr>
              <a:t>MMSF safety clouds and themes</a:t>
            </a:r>
            <a:endParaRPr lang="en-US" sz="2200" dirty="0"/>
          </a:p>
          <a:p>
            <a:pPr>
              <a:buClr>
                <a:schemeClr val="tx1"/>
              </a:buClr>
            </a:pPr>
            <a:r>
              <a:rPr lang="en-US" sz="2200" b="1" dirty="0"/>
              <a:t>Past harm </a:t>
            </a:r>
          </a:p>
          <a:p>
            <a:pPr lvl="1">
              <a:buClr>
                <a:schemeClr val="tx1"/>
              </a:buClr>
            </a:pPr>
            <a:r>
              <a:rPr lang="en-US" sz="2200" dirty="0">
                <a:hlinkClick r:id="rId6" action="ppaction://hlinksldjump"/>
              </a:rPr>
              <a:t>Theory</a:t>
            </a:r>
            <a:endParaRPr lang="en-US" sz="2200" dirty="0"/>
          </a:p>
          <a:p>
            <a:pPr lvl="1">
              <a:buClr>
                <a:schemeClr val="tx1"/>
              </a:buClr>
            </a:pPr>
            <a:r>
              <a:rPr lang="en-US" sz="2200" dirty="0">
                <a:latin typeface="Arial"/>
                <a:cs typeface="Arial"/>
                <a:hlinkClick r:id="rId7" action="ppaction://hlinksldjump"/>
              </a:rPr>
              <a:t>Reflections on current state </a:t>
            </a:r>
            <a:endParaRPr lang="en-US" sz="2200" dirty="0">
              <a:latin typeface="Arial"/>
              <a:cs typeface="Arial"/>
            </a:endParaRPr>
          </a:p>
          <a:p>
            <a:pPr lvl="1">
              <a:buClr>
                <a:schemeClr val="tx1"/>
              </a:buClr>
            </a:pPr>
            <a:r>
              <a:rPr lang="en-US" sz="2200" dirty="0">
                <a:latin typeface="Arial"/>
                <a:cs typeface="Arial"/>
                <a:hlinkClick r:id="rId8" action="ppaction://hlinksldjump"/>
              </a:rPr>
              <a:t>Theme 1 - Measuring and monitoring past healthcare harm</a:t>
            </a:r>
            <a:br>
              <a:rPr lang="en-US" sz="2200" dirty="0">
                <a:latin typeface="Arial"/>
                <a:cs typeface="Arial"/>
                <a:hlinkClick r:id="rId8" action="ppaction://hlinksldjump"/>
              </a:rPr>
            </a:br>
            <a:r>
              <a:rPr lang="en-US" sz="2200" dirty="0">
                <a:latin typeface="Arial"/>
                <a:cs typeface="Arial"/>
                <a:hlinkClick r:id="rId8" action="ppaction://hlinksldjump"/>
              </a:rPr>
              <a:t>and health inequities</a:t>
            </a:r>
            <a:endParaRPr lang="en-US" sz="2200" dirty="0">
              <a:latin typeface="Arial"/>
              <a:cs typeface="Arial"/>
            </a:endParaRPr>
          </a:p>
          <a:p>
            <a:pPr lvl="1">
              <a:buClr>
                <a:schemeClr val="tx1"/>
              </a:buClr>
            </a:pPr>
            <a:r>
              <a:rPr lang="en-US" sz="2200" dirty="0">
                <a:latin typeface="Arial"/>
                <a:cs typeface="Arial"/>
                <a:hlinkClick r:id="rId9" action="ppaction://hlinksldjump"/>
              </a:rPr>
              <a:t>Theme 2 - System-focused’ versus ‘person-focused’ recommendations</a:t>
            </a:r>
            <a:endParaRPr lang="en-US" sz="2200" dirty="0">
              <a:latin typeface="Arial"/>
              <a:cs typeface="Arial"/>
            </a:endParaRPr>
          </a:p>
          <a:p>
            <a:pPr lvl="1">
              <a:buClr>
                <a:schemeClr val="tx1"/>
              </a:buClr>
            </a:pPr>
            <a:r>
              <a:rPr lang="en-US" sz="2200" dirty="0">
                <a:latin typeface="Arial"/>
                <a:cs typeface="Arial"/>
                <a:hlinkClick r:id="rId10" action="ppaction://hlinksldjump"/>
              </a:rPr>
              <a:t>Take away task</a:t>
            </a:r>
            <a:endParaRPr lang="en-CA" sz="2200" dirty="0">
              <a:latin typeface="Arial"/>
              <a:cs typeface="Arial"/>
            </a:endParaRPr>
          </a:p>
          <a:p>
            <a:pPr lvl="1">
              <a:buClr>
                <a:schemeClr val="tx1"/>
              </a:buClr>
            </a:pPr>
            <a:r>
              <a:rPr lang="en-CA" sz="2200" dirty="0">
                <a:latin typeface="Arial"/>
                <a:cs typeface="Arial"/>
                <a:hlinkClick r:id="rId11" action="ppaction://hlinksldjump"/>
              </a:rPr>
              <a:t>Reflections on future state</a:t>
            </a:r>
            <a:endParaRPr lang="en-US" sz="2200" dirty="0">
              <a:latin typeface="Arial"/>
              <a:cs typeface="Arial"/>
            </a:endParaRPr>
          </a:p>
        </p:txBody>
      </p:sp>
      <p:sp>
        <p:nvSpPr>
          <p:cNvPr id="6" name="Title 1">
            <a:extLst>
              <a:ext uri="{FF2B5EF4-FFF2-40B4-BE49-F238E27FC236}">
                <a16:creationId xmlns:a16="http://schemas.microsoft.com/office/drawing/2014/main" id="{EF10B6A9-D0D4-6A44-B9AE-14ACC5670822}"/>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5279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AA49A-0006-69E1-D76E-EB0D96D6AD87}"/>
              </a:ext>
              <a:ext uri="{C183D7F6-B498-43B3-948B-1728B52AA6E4}">
                <adec:decorative xmlns:adec="http://schemas.microsoft.com/office/drawing/2017/decorative" val="1"/>
              </a:ext>
            </a:extLst>
          </p:cNvPr>
          <p:cNvSpPr/>
          <p:nvPr/>
        </p:nvSpPr>
        <p:spPr>
          <a:xfrm>
            <a:off x="352698" y="2407920"/>
            <a:ext cx="11268891" cy="1711234"/>
          </a:xfrm>
          <a:prstGeom prst="rect">
            <a:avLst/>
          </a:prstGeom>
          <a:solidFill>
            <a:schemeClr val="accent1">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2981B5B-898A-88F8-5166-B18080DA1B1B}"/>
              </a:ext>
              <a:ext uri="{C183D7F6-B498-43B3-948B-1728B52AA6E4}">
                <adec:decorative xmlns:adec="http://schemas.microsoft.com/office/drawing/2017/decorative" val="1"/>
              </a:ext>
            </a:extLst>
          </p:cNvPr>
          <p:cNvSpPr/>
          <p:nvPr/>
        </p:nvSpPr>
        <p:spPr>
          <a:xfrm>
            <a:off x="365761" y="4180113"/>
            <a:ext cx="11268891" cy="2116183"/>
          </a:xfrm>
          <a:prstGeom prst="rect">
            <a:avLst/>
          </a:prstGeom>
          <a:solidFill>
            <a:schemeClr val="accent2">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45BFF2-297E-CF00-966A-1BA19B989391}"/>
              </a:ext>
              <a:ext uri="{C183D7F6-B498-43B3-948B-1728B52AA6E4}">
                <adec:decorative xmlns:adec="http://schemas.microsoft.com/office/drawing/2017/decorative" val="1"/>
              </a:ext>
            </a:extLst>
          </p:cNvPr>
          <p:cNvSpPr/>
          <p:nvPr/>
        </p:nvSpPr>
        <p:spPr>
          <a:xfrm>
            <a:off x="374469" y="1227909"/>
            <a:ext cx="11268891" cy="1132114"/>
          </a:xfrm>
          <a:prstGeom prst="rect">
            <a:avLst/>
          </a:prstGeom>
          <a:solidFill>
            <a:schemeClr val="accent5">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246E7CBB-5BB0-184E-8C06-9B6AC0AAAB9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61553299"/>
              </p:ext>
            </p:extLst>
          </p:nvPr>
        </p:nvGraphicFramePr>
        <p:xfrm>
          <a:off x="-2525979" y="581297"/>
          <a:ext cx="13902319" cy="569540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Rounded Corners 18">
            <a:extLst>
              <a:ext uri="{FF2B5EF4-FFF2-40B4-BE49-F238E27FC236}">
                <a16:creationId xmlns:a16="http://schemas.microsoft.com/office/drawing/2014/main" id="{5A74FACB-8F3F-8929-EDD6-EE7F44B01521}"/>
              </a:ext>
              <a:ext uri="{C183D7F6-B498-43B3-948B-1728B52AA6E4}">
                <adec:decorative xmlns:adec="http://schemas.microsoft.com/office/drawing/2017/decorative" val="1"/>
              </a:ext>
            </a:extLst>
          </p:cNvPr>
          <p:cNvSpPr/>
          <p:nvPr/>
        </p:nvSpPr>
        <p:spPr>
          <a:xfrm>
            <a:off x="610714" y="4952776"/>
            <a:ext cx="1736584" cy="57085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5" name="TextBox 14">
            <a:extLst>
              <a:ext uri="{FF2B5EF4-FFF2-40B4-BE49-F238E27FC236}">
                <a16:creationId xmlns:a16="http://schemas.microsoft.com/office/drawing/2014/main" id="{83132048-7E30-277D-9C81-44AC6F47F67D}"/>
              </a:ext>
            </a:extLst>
          </p:cNvPr>
          <p:cNvSpPr txBox="1"/>
          <p:nvPr/>
        </p:nvSpPr>
        <p:spPr>
          <a:xfrm>
            <a:off x="590394" y="4965104"/>
            <a:ext cx="1726423" cy="538609"/>
          </a:xfrm>
          <a:prstGeom prst="rect">
            <a:avLst/>
          </a:prstGeom>
          <a:noFill/>
        </p:spPr>
        <p:txBody>
          <a:bodyPr wrap="square" rtlCol="0">
            <a:spAutoFit/>
          </a:bodyPr>
          <a:lstStyle/>
          <a:p>
            <a:pPr algn="ctr"/>
            <a:r>
              <a:rPr lang="en-US" b="1" dirty="0">
                <a:solidFill>
                  <a:schemeClr val="bg1"/>
                </a:solidFill>
              </a:rPr>
              <a:t>Weak</a:t>
            </a:r>
          </a:p>
          <a:p>
            <a:pPr algn="ctr"/>
            <a:r>
              <a:rPr lang="en-US" sz="1100" b="1" dirty="0">
                <a:solidFill>
                  <a:schemeClr val="bg1"/>
                </a:solidFill>
              </a:rPr>
              <a:t>Person-focused</a:t>
            </a:r>
          </a:p>
        </p:txBody>
      </p:sp>
      <p:sp>
        <p:nvSpPr>
          <p:cNvPr id="14" name="TextBox 13">
            <a:extLst>
              <a:ext uri="{FF2B5EF4-FFF2-40B4-BE49-F238E27FC236}">
                <a16:creationId xmlns:a16="http://schemas.microsoft.com/office/drawing/2014/main" id="{56B04F03-2B8F-023B-9EA6-71A7FFABF0F3}"/>
              </a:ext>
            </a:extLst>
          </p:cNvPr>
          <p:cNvSpPr txBox="1"/>
          <p:nvPr/>
        </p:nvSpPr>
        <p:spPr>
          <a:xfrm>
            <a:off x="610714" y="3044987"/>
            <a:ext cx="1716264" cy="369332"/>
          </a:xfrm>
          <a:prstGeom prst="rect">
            <a:avLst/>
          </a:prstGeom>
          <a:noFill/>
        </p:spPr>
        <p:txBody>
          <a:bodyPr wrap="square" rtlCol="0">
            <a:spAutoFit/>
          </a:bodyPr>
          <a:lstStyle/>
          <a:p>
            <a:pPr algn="ctr"/>
            <a:r>
              <a:rPr lang="en-US" b="1" dirty="0">
                <a:solidFill>
                  <a:schemeClr val="bg1"/>
                </a:solidFill>
              </a:rPr>
              <a:t>Moderate</a:t>
            </a:r>
          </a:p>
        </p:txBody>
      </p:sp>
      <p:sp>
        <p:nvSpPr>
          <p:cNvPr id="8" name="Rectangle: Rounded Corners 18">
            <a:extLst>
              <a:ext uri="{FF2B5EF4-FFF2-40B4-BE49-F238E27FC236}">
                <a16:creationId xmlns:a16="http://schemas.microsoft.com/office/drawing/2014/main" id="{360666FA-3B14-995B-8180-F1AC86B0C17A}"/>
              </a:ext>
              <a:ext uri="{C183D7F6-B498-43B3-948B-1728B52AA6E4}">
                <adec:decorative xmlns:adec="http://schemas.microsoft.com/office/drawing/2017/decorative" val="1"/>
              </a:ext>
            </a:extLst>
          </p:cNvPr>
          <p:cNvSpPr/>
          <p:nvPr/>
        </p:nvSpPr>
        <p:spPr>
          <a:xfrm>
            <a:off x="610714" y="1478951"/>
            <a:ext cx="1726424" cy="570856"/>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Rectangle: Rounded Corners 18">
            <a:extLst>
              <a:ext uri="{FF2B5EF4-FFF2-40B4-BE49-F238E27FC236}">
                <a16:creationId xmlns:a16="http://schemas.microsoft.com/office/drawing/2014/main" id="{BC86536E-1823-B128-15CC-65D13804B5C2}"/>
              </a:ext>
              <a:ext uri="{C183D7F6-B498-43B3-948B-1728B52AA6E4}">
                <adec:decorative xmlns:adec="http://schemas.microsoft.com/office/drawing/2017/decorative" val="1"/>
              </a:ext>
            </a:extLst>
          </p:cNvPr>
          <p:cNvSpPr/>
          <p:nvPr/>
        </p:nvSpPr>
        <p:spPr>
          <a:xfrm>
            <a:off x="600554" y="2965939"/>
            <a:ext cx="1726424" cy="5708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2" name="TextBox 11">
            <a:extLst>
              <a:ext uri="{FF2B5EF4-FFF2-40B4-BE49-F238E27FC236}">
                <a16:creationId xmlns:a16="http://schemas.microsoft.com/office/drawing/2014/main" id="{FC173ABE-47C9-A8DF-3393-C87F50E8285F}"/>
              </a:ext>
            </a:extLst>
          </p:cNvPr>
          <p:cNvSpPr txBox="1"/>
          <p:nvPr/>
        </p:nvSpPr>
        <p:spPr>
          <a:xfrm>
            <a:off x="590394" y="1481519"/>
            <a:ext cx="1726423" cy="553998"/>
          </a:xfrm>
          <a:prstGeom prst="rect">
            <a:avLst/>
          </a:prstGeom>
          <a:noFill/>
        </p:spPr>
        <p:txBody>
          <a:bodyPr wrap="square" rtlCol="0">
            <a:spAutoFit/>
          </a:bodyPr>
          <a:lstStyle/>
          <a:p>
            <a:pPr algn="ctr"/>
            <a:r>
              <a:rPr lang="en-US" b="1" dirty="0">
                <a:solidFill>
                  <a:schemeClr val="bg1"/>
                </a:solidFill>
              </a:rPr>
              <a:t>Strong</a:t>
            </a:r>
          </a:p>
          <a:p>
            <a:pPr algn="ctr"/>
            <a:r>
              <a:rPr lang="en-US" sz="1200" b="1" dirty="0">
                <a:solidFill>
                  <a:schemeClr val="bg1"/>
                </a:solidFill>
              </a:rPr>
              <a:t>System-focused</a:t>
            </a:r>
          </a:p>
        </p:txBody>
      </p:sp>
      <p:sp>
        <p:nvSpPr>
          <p:cNvPr id="9" name="Title 8">
            <a:extLst>
              <a:ext uri="{FF2B5EF4-FFF2-40B4-BE49-F238E27FC236}">
                <a16:creationId xmlns:a16="http://schemas.microsoft.com/office/drawing/2014/main" id="{8370BD3C-CD78-BF16-1907-93FC0502026E}"/>
              </a:ext>
            </a:extLst>
          </p:cNvPr>
          <p:cNvSpPr txBox="1">
            <a:spLocks noGrp="1"/>
          </p:cNvSpPr>
          <p:nvPr>
            <p:ph type="title" idx="4294967295"/>
          </p:nvPr>
        </p:nvSpPr>
        <p:spPr>
          <a:xfrm>
            <a:off x="357052" y="339524"/>
            <a:ext cx="100061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75000"/>
                    <a:lumOff val="25000"/>
                  </a:prstClr>
                </a:solidFill>
                <a:latin typeface="+mn-lt"/>
                <a:ea typeface="+mn-ea"/>
                <a:cs typeface="+mn-cs"/>
              </a:defRPr>
            </a:pPr>
            <a:r>
              <a:rPr kumimoji="0" lang="en-GB" sz="1800" b="1" i="0" u="none" strike="noStrike" kern="1200" cap="none" spc="0" normalizeH="0" baseline="0" noProof="0" dirty="0">
                <a:ln>
                  <a:noFill/>
                </a:ln>
                <a:solidFill>
                  <a:sysClr val="windowText" lastClr="000000">
                    <a:lumMod val="75000"/>
                    <a:lumOff val="25000"/>
                  </a:sysClr>
                </a:solidFill>
                <a:effectLst/>
                <a:uLnTx/>
                <a:uFillTx/>
                <a:latin typeface="+mn-lt"/>
                <a:ea typeface="+mn-ea"/>
                <a:cs typeface="+mn-cs"/>
              </a:rPr>
              <a:t>Healthcare Organization A's breakdown </a:t>
            </a:r>
            <a: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t>of strong, moderately strong, </a:t>
            </a:r>
            <a:b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br>
            <a: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t>and weak recommendations from incident investigation reports </a:t>
            </a:r>
          </a:p>
        </p:txBody>
      </p:sp>
    </p:spTree>
    <p:extLst>
      <p:ext uri="{BB962C8B-B14F-4D97-AF65-F5344CB8AC3E}">
        <p14:creationId xmlns:p14="http://schemas.microsoft.com/office/powerpoint/2010/main" val="31014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21</a:t>
            </a:fld>
            <a:endParaRPr lang="en-CA"/>
          </a:p>
        </p:txBody>
      </p:sp>
      <p:pic>
        <p:nvPicPr>
          <p:cNvPr id="3" name="Picture 2">
            <a:extLst>
              <a:ext uri="{FF2B5EF4-FFF2-40B4-BE49-F238E27FC236}">
                <a16:creationId xmlns:a16="http://schemas.microsoft.com/office/drawing/2014/main" id="{E4FF0F69-FDDF-8F41-C624-F75378BB327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833443" y="660593"/>
            <a:ext cx="1943840" cy="1830686"/>
          </a:xfrm>
          <a:prstGeom prst="rect">
            <a:avLst/>
          </a:prstGeom>
        </p:spPr>
      </p:pic>
      <p:pic>
        <p:nvPicPr>
          <p:cNvPr id="5" name="Picture 4">
            <a:extLst>
              <a:ext uri="{FF2B5EF4-FFF2-40B4-BE49-F238E27FC236}">
                <a16:creationId xmlns:a16="http://schemas.microsoft.com/office/drawing/2014/main" id="{5C96844E-3C08-1391-B03B-CED06F215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2" name="Rectangle: Rounded Corners 18">
            <a:extLst>
              <a:ext uri="{FF2B5EF4-FFF2-40B4-BE49-F238E27FC236}">
                <a16:creationId xmlns:a16="http://schemas.microsoft.com/office/drawing/2014/main" id="{0CE1F487-6C3E-0A43-BDF6-4BC561018951}"/>
              </a:ext>
              <a:ext uri="{C183D7F6-B498-43B3-948B-1728B52AA6E4}">
                <adec:decorative xmlns:adec="http://schemas.microsoft.com/office/drawing/2017/decorative" val="1"/>
              </a:ext>
            </a:extLst>
          </p:cNvPr>
          <p:cNvSpPr/>
          <p:nvPr/>
        </p:nvSpPr>
        <p:spPr>
          <a:xfrm>
            <a:off x="505210" y="2615958"/>
            <a:ext cx="8829290" cy="336574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C2CDB1C-40FE-63B8-89B6-45C28815D11D}"/>
              </a:ext>
            </a:extLst>
          </p:cNvPr>
          <p:cNvSpPr txBox="1">
            <a:spLocks/>
          </p:cNvSpPr>
          <p:nvPr/>
        </p:nvSpPr>
        <p:spPr>
          <a:xfrm>
            <a:off x="838200" y="2837294"/>
            <a:ext cx="81915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fontAlgn="auto">
              <a:lnSpc>
                <a:spcPct val="90000"/>
              </a:lnSpc>
              <a:spcBef>
                <a:spcPts val="0"/>
              </a:spcBef>
              <a:spcAft>
                <a:spcPts val="600"/>
              </a:spcAft>
              <a:buClr>
                <a:schemeClr val="tx1"/>
              </a:buClr>
              <a:buSzTx/>
              <a:buNone/>
              <a:tabLst/>
              <a:defRPr/>
            </a:pPr>
            <a:r>
              <a:rPr lang="en-US" sz="2500" b="1" dirty="0">
                <a:solidFill>
                  <a:schemeClr val="tx1"/>
                </a:solidFill>
              </a:rPr>
              <a:t>This safety theme cloud is asking you to:</a:t>
            </a:r>
          </a:p>
          <a:p>
            <a:pPr marL="342900" marR="0" lvl="0" indent="-342900" defTabSz="914400" fontAlgn="auto">
              <a:lnSpc>
                <a:spcPct val="90000"/>
              </a:lnSpc>
              <a:spcBef>
                <a:spcPts val="0"/>
              </a:spcBef>
              <a:spcAft>
                <a:spcPts val="600"/>
              </a:spcAft>
              <a:buClr>
                <a:schemeClr val="tx1"/>
              </a:buClr>
              <a:buSzTx/>
              <a:buFont typeface="Arial" panose="020B0604020202020204" pitchFamily="34" charset="0"/>
              <a:buChar char="•"/>
              <a:tabLst/>
              <a:defRPr/>
            </a:pPr>
            <a:r>
              <a:rPr lang="en-US" sz="1800" dirty="0">
                <a:solidFill>
                  <a:schemeClr val="tx1"/>
                </a:solidFill>
              </a:rPr>
              <a:t>Look at the mocked-up profile for Organization A and the table of what</a:t>
            </a:r>
            <a:br>
              <a:rPr lang="en-US" sz="1800" dirty="0">
                <a:solidFill>
                  <a:schemeClr val="tx1"/>
                </a:solidFill>
              </a:rPr>
            </a:br>
            <a:r>
              <a:rPr lang="en-US" sz="1800" dirty="0">
                <a:solidFill>
                  <a:schemeClr val="tx1"/>
                </a:solidFill>
              </a:rPr>
              <a:t>have been deemed weak, moderate and strong recommendations. </a:t>
            </a:r>
          </a:p>
          <a:p>
            <a:pPr marL="342900"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As a leader, consider the recommendations put forward</a:t>
            </a:r>
            <a:br>
              <a:rPr lang="en-US" sz="1800" dirty="0">
                <a:solidFill>
                  <a:schemeClr val="tx1"/>
                </a:solidFill>
              </a:rPr>
            </a:br>
            <a:r>
              <a:rPr lang="en-US" sz="1800" dirty="0">
                <a:solidFill>
                  <a:schemeClr val="tx1"/>
                </a:solidFill>
              </a:rPr>
              <a:t>in your organization’s incident investigations.  </a:t>
            </a:r>
          </a:p>
          <a:p>
            <a:pPr marL="800100" lvl="1"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What would your organizational profile look like? </a:t>
            </a:r>
          </a:p>
          <a:p>
            <a:pPr marL="800100" lvl="1"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What needs to change?</a:t>
            </a:r>
            <a:endParaRPr lang="en-US" sz="1800" b="0" i="0" u="none" strike="noStrike" cap="none" spc="0" normalizeH="0" baseline="0" noProof="0" dirty="0">
              <a:ln>
                <a:noFill/>
              </a:ln>
              <a:solidFill>
                <a:schemeClr val="tx1"/>
              </a:solidFill>
              <a:effectLst/>
              <a:uLnTx/>
              <a:uFillTx/>
              <a:cs typeface="Calibri"/>
            </a:endParaRPr>
          </a:p>
        </p:txBody>
      </p:sp>
      <p:sp>
        <p:nvSpPr>
          <p:cNvPr id="12" name="Title 1">
            <a:extLst>
              <a:ext uri="{FF2B5EF4-FFF2-40B4-BE49-F238E27FC236}">
                <a16:creationId xmlns:a16="http://schemas.microsoft.com/office/drawing/2014/main" id="{E9179233-8DA5-1F6B-76CB-F6E5F1182D25}"/>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b="1" spc="-15" dirty="0">
                <a:solidFill>
                  <a:srgbClr val="3E348F"/>
                </a:solidFill>
              </a:rPr>
            </a:br>
            <a:r>
              <a:rPr kumimoji="0" lang="en-US" sz="4000" b="1" i="0" u="none" strike="noStrike" cap="none" spc="0" normalizeH="0" baseline="0" noProof="0" dirty="0">
                <a:ln>
                  <a:noFill/>
                </a:ln>
                <a:solidFill>
                  <a:srgbClr val="3E348F"/>
                </a:solidFill>
                <a:effectLst/>
                <a:uLnTx/>
                <a:uFillTx/>
              </a:rPr>
              <a:t>‘</a:t>
            </a:r>
            <a:r>
              <a:rPr kumimoji="0" lang="en-US" sz="4000" i="0" u="none" strike="noStrike" cap="none" spc="0" normalizeH="0" baseline="0" noProof="0" dirty="0">
                <a:ln>
                  <a:noFill/>
                </a:ln>
                <a:solidFill>
                  <a:srgbClr val="3E348F"/>
                </a:solidFill>
                <a:effectLst/>
                <a:uLnTx/>
                <a:uFillTx/>
              </a:rPr>
              <a:t>S</a:t>
            </a:r>
            <a:r>
              <a:rPr kumimoji="0" lang="en-US" sz="4000" b="1" i="0" u="none" strike="noStrike" cap="none" spc="0" normalizeH="0" baseline="0" noProof="0" dirty="0">
                <a:ln>
                  <a:noFill/>
                </a:ln>
                <a:solidFill>
                  <a:srgbClr val="3E348F"/>
                </a:solidFill>
                <a:effectLst/>
                <a:uLnTx/>
                <a:uFillTx/>
              </a:rPr>
              <a:t>ystem-focused’ versus </a:t>
            </a:r>
            <a:br>
              <a:rPr kumimoji="0" lang="en-US" sz="4000" b="1" i="0" u="none" strike="noStrike" cap="none" spc="0" normalizeH="0" baseline="0" noProof="0" dirty="0">
                <a:ln>
                  <a:noFill/>
                </a:ln>
                <a:solidFill>
                  <a:srgbClr val="3E348F"/>
                </a:solidFill>
                <a:effectLst/>
                <a:uLnTx/>
                <a:uFillTx/>
              </a:rPr>
            </a:br>
            <a:r>
              <a:rPr kumimoji="0" lang="en-US" sz="4000" b="1" i="0" u="none" strike="noStrike" cap="none" spc="0" normalizeH="0" baseline="0" noProof="0" dirty="0">
                <a:ln>
                  <a:noFill/>
                </a:ln>
                <a:solidFill>
                  <a:srgbClr val="3E348F"/>
                </a:solidFill>
                <a:effectLst/>
                <a:uLnTx/>
                <a:uFillTx/>
              </a:rPr>
              <a:t>‘person-focused’ recommendations</a:t>
            </a:r>
            <a:endParaRPr lang="en-US" sz="4000" dirty="0">
              <a:solidFill>
                <a:srgbClr val="3E348F"/>
              </a:solidFill>
            </a:endParaRPr>
          </a:p>
        </p:txBody>
      </p:sp>
    </p:spTree>
    <p:extLst>
      <p:ext uri="{BB962C8B-B14F-4D97-AF65-F5344CB8AC3E}">
        <p14:creationId xmlns:p14="http://schemas.microsoft.com/office/powerpoint/2010/main" val="13890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22</a:t>
            </a:fld>
            <a:endParaRPr lang="en-CA"/>
          </a:p>
        </p:txBody>
      </p:sp>
      <p:pic>
        <p:nvPicPr>
          <p:cNvPr id="2" name="Picture 1" descr="A photo of a person writing in a notebook with a pencil">
            <a:extLst>
              <a:ext uri="{FF2B5EF4-FFF2-40B4-BE49-F238E27FC236}">
                <a16:creationId xmlns:a16="http://schemas.microsoft.com/office/drawing/2014/main" id="{16BDBC4D-44C5-04B3-550F-BD1B391FF53E}"/>
              </a:ext>
            </a:extLst>
          </p:cNvPr>
          <p:cNvPicPr preferRelativeResize="0">
            <a:picLocks/>
          </p:cNvPicPr>
          <p:nvPr/>
        </p:nvPicPr>
        <p:blipFill>
          <a:blip r:embed="rId3">
            <a:extLst>
              <a:ext uri="{28A0092B-C50C-407E-A947-70E740481C1C}">
                <a14:useLocalDpi xmlns:a14="http://schemas.microsoft.com/office/drawing/2010/main"/>
              </a:ext>
            </a:extLst>
          </a:blip>
          <a:srcRect/>
          <a:stretch/>
        </p:blipFill>
        <p:spPr>
          <a:xfrm>
            <a:off x="7985036" y="985817"/>
            <a:ext cx="3676354" cy="3676354"/>
          </a:xfrm>
          <a:prstGeom prst="ellipse">
            <a:avLst/>
          </a:prstGeom>
        </p:spPr>
      </p:pic>
      <p:sp>
        <p:nvSpPr>
          <p:cNvPr id="3" name="Oval 2">
            <a:extLst>
              <a:ext uri="{FF2B5EF4-FFF2-40B4-BE49-F238E27FC236}">
                <a16:creationId xmlns:a16="http://schemas.microsoft.com/office/drawing/2014/main" id="{925DB16B-0F83-1104-62A0-1558181A1AE4}"/>
              </a:ext>
              <a:ext uri="{C183D7F6-B498-43B3-948B-1728B52AA6E4}">
                <adec:decorative xmlns:adec="http://schemas.microsoft.com/office/drawing/2017/decorative" val="1"/>
              </a:ext>
            </a:extLst>
          </p:cNvPr>
          <p:cNvSpPr/>
          <p:nvPr/>
        </p:nvSpPr>
        <p:spPr>
          <a:xfrm>
            <a:off x="7886358" y="887460"/>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Rounded Corners 18">
            <a:extLst>
              <a:ext uri="{FF2B5EF4-FFF2-40B4-BE49-F238E27FC236}">
                <a16:creationId xmlns:a16="http://schemas.microsoft.com/office/drawing/2014/main" id="{E004F64B-A677-6484-EF58-56ABDA831656}"/>
              </a:ext>
              <a:ext uri="{C183D7F6-B498-43B3-948B-1728B52AA6E4}">
                <adec:decorative xmlns:adec="http://schemas.microsoft.com/office/drawing/2017/decorative" val="1"/>
              </a:ext>
            </a:extLst>
          </p:cNvPr>
          <p:cNvSpPr/>
          <p:nvPr/>
        </p:nvSpPr>
        <p:spPr>
          <a:xfrm>
            <a:off x="530610" y="1801186"/>
            <a:ext cx="6682989" cy="295934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1" name="Text Placeholder 1">
            <a:extLst>
              <a:ext uri="{FF2B5EF4-FFF2-40B4-BE49-F238E27FC236}">
                <a16:creationId xmlns:a16="http://schemas.microsoft.com/office/drawing/2014/main" id="{73986465-EBFC-16C9-B02F-47D0011DC9A6}"/>
              </a:ext>
            </a:extLst>
          </p:cNvPr>
          <p:cNvSpPr txBox="1">
            <a:spLocks/>
          </p:cNvSpPr>
          <p:nvPr/>
        </p:nvSpPr>
        <p:spPr>
          <a:xfrm>
            <a:off x="863600" y="2022522"/>
            <a:ext cx="6033375"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solidFill>
                  <a:schemeClr val="tx1"/>
                </a:solidFill>
              </a:rPr>
              <a:t>Source five recently completed incident investigation reports from your organization.</a:t>
            </a:r>
          </a:p>
          <a:p>
            <a:r>
              <a:rPr lang="en-GB" sz="1800" dirty="0">
                <a:solidFill>
                  <a:schemeClr val="tx1"/>
                </a:solidFill>
              </a:rPr>
              <a:t>Read the recommendations section of the report.</a:t>
            </a:r>
          </a:p>
          <a:p>
            <a:r>
              <a:rPr lang="en-GB" sz="1800" dirty="0">
                <a:solidFill>
                  <a:schemeClr val="tx1"/>
                </a:solidFill>
              </a:rPr>
              <a:t>Do the recommendations match your perception</a:t>
            </a:r>
            <a:br>
              <a:rPr lang="en-GB" sz="1800" dirty="0">
                <a:solidFill>
                  <a:schemeClr val="tx1"/>
                </a:solidFill>
              </a:rPr>
            </a:br>
            <a:r>
              <a:rPr lang="en-GB" sz="1800" dirty="0">
                <a:solidFill>
                  <a:schemeClr val="tx1"/>
                </a:solidFill>
              </a:rPr>
              <a:t>of what your organization’s recommendations</a:t>
            </a:r>
            <a:br>
              <a:rPr lang="en-GB" sz="1800" dirty="0">
                <a:solidFill>
                  <a:schemeClr val="tx1"/>
                </a:solidFill>
              </a:rPr>
            </a:br>
            <a:r>
              <a:rPr lang="en-GB" sz="1800" dirty="0">
                <a:solidFill>
                  <a:schemeClr val="tx1"/>
                </a:solidFill>
              </a:rPr>
              <a:t>focus on (i.e. are they mainly person-focused</a:t>
            </a:r>
            <a:br>
              <a:rPr lang="en-GB" sz="1800" dirty="0">
                <a:solidFill>
                  <a:schemeClr val="tx1"/>
                </a:solidFill>
              </a:rPr>
            </a:br>
            <a:r>
              <a:rPr lang="en-GB" sz="1800" dirty="0">
                <a:solidFill>
                  <a:schemeClr val="tx1"/>
                </a:solidFill>
              </a:rPr>
              <a:t>or system-focused)?</a:t>
            </a:r>
          </a:p>
          <a:p>
            <a:r>
              <a:rPr lang="en-GB" sz="1800" dirty="0">
                <a:solidFill>
                  <a:schemeClr val="tx1"/>
                </a:solidFill>
              </a:rPr>
              <a:t>Any surprises?</a:t>
            </a:r>
          </a:p>
        </p:txBody>
      </p:sp>
      <p:sp>
        <p:nvSpPr>
          <p:cNvPr id="9" name="Title 1">
            <a:extLst>
              <a:ext uri="{FF2B5EF4-FFF2-40B4-BE49-F238E27FC236}">
                <a16:creationId xmlns:a16="http://schemas.microsoft.com/office/drawing/2014/main" id="{6C442A1F-2361-91FA-E0FD-FB069F3CBE9E}"/>
              </a:ext>
            </a:extLst>
          </p:cNvPr>
          <p:cNvSpPr txBox="1">
            <a:spLocks noGrp="1"/>
          </p:cNvSpPr>
          <p:nvPr>
            <p:ph type="title" idx="4294967295"/>
          </p:nvPr>
        </p:nvSpPr>
        <p:spPr>
          <a:xfrm>
            <a:off x="1016000" y="47562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Take away task</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352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23</a:t>
            </a:fld>
            <a:endParaRPr lang="en-CA"/>
          </a:p>
        </p:txBody>
      </p:sp>
      <p:pic>
        <p:nvPicPr>
          <p:cNvPr id="5" name="Picture 4">
            <a:extLst>
              <a:ext uri="{FF2B5EF4-FFF2-40B4-BE49-F238E27FC236}">
                <a16:creationId xmlns:a16="http://schemas.microsoft.com/office/drawing/2014/main" id="{E1FE4C10-BAFE-5347-8968-A560D3693A7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6"/>
          </a:xfrm>
          <a:prstGeom prst="rect">
            <a:avLst/>
          </a:prstGeom>
        </p:spPr>
      </p:pic>
      <p:pic>
        <p:nvPicPr>
          <p:cNvPr id="7" name="Picture 6">
            <a:extLst>
              <a:ext uri="{FF2B5EF4-FFF2-40B4-BE49-F238E27FC236}">
                <a16:creationId xmlns:a16="http://schemas.microsoft.com/office/drawing/2014/main" id="{8829CBE5-E121-AABF-7028-79AFFC7225F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“Has care been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safe in the past?” </a:t>
            </a:r>
          </a:p>
        </p:txBody>
      </p:sp>
    </p:spTree>
    <p:extLst>
      <p:ext uri="{BB962C8B-B14F-4D97-AF65-F5344CB8AC3E}">
        <p14:creationId xmlns:p14="http://schemas.microsoft.com/office/powerpoint/2010/main" val="22583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6432-2B3B-080D-39CF-5F5466F245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ED2F6-F93F-F1B4-B1C4-FBE3F9F87F25}"/>
              </a:ext>
            </a:extLst>
          </p:cNvPr>
          <p:cNvSpPr>
            <a:spLocks noGrp="1"/>
          </p:cNvSpPr>
          <p:nvPr>
            <p:ph type="sldNum" sz="quarter" idx="12"/>
          </p:nvPr>
        </p:nvSpPr>
        <p:spPr/>
        <p:txBody>
          <a:bodyPr/>
          <a:lstStyle/>
          <a:p>
            <a:fld id="{7D0AB2B7-A222-44FF-B180-C8F0FD623967}" type="slidenum">
              <a:rPr lang="en-CA" smtClean="0"/>
              <a:t>24</a:t>
            </a:fld>
            <a:endParaRPr lang="en-CA"/>
          </a:p>
        </p:txBody>
      </p:sp>
      <p:pic>
        <p:nvPicPr>
          <p:cNvPr id="5" name="Picture 4">
            <a:extLst>
              <a:ext uri="{FF2B5EF4-FFF2-40B4-BE49-F238E27FC236}">
                <a16:creationId xmlns:a16="http://schemas.microsoft.com/office/drawing/2014/main" id="{977080DA-7529-F6E0-F771-631CC419794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430057" y="763547"/>
            <a:ext cx="5331885" cy="5021505"/>
          </a:xfrm>
          <a:prstGeom prst="rect">
            <a:avLst/>
          </a:prstGeom>
        </p:spPr>
      </p:pic>
      <p:pic>
        <p:nvPicPr>
          <p:cNvPr id="4" name="Picture 3" descr="A visual of the MMS framework. The icon for Reliability (are our clinical systems and processes reliable?) is highlighted.">
            <a:extLst>
              <a:ext uri="{FF2B5EF4-FFF2-40B4-BE49-F238E27FC236}">
                <a16:creationId xmlns:a16="http://schemas.microsoft.com/office/drawing/2014/main" id="{8933DACE-A97C-9404-36C3-0677540641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1938" y="2046432"/>
            <a:ext cx="2540627" cy="2106468"/>
          </a:xfrm>
          <a:prstGeom prst="rect">
            <a:avLst/>
          </a:prstGeom>
        </p:spPr>
      </p:pic>
      <p:sp>
        <p:nvSpPr>
          <p:cNvPr id="7" name="Title 6">
            <a:extLst>
              <a:ext uri="{FF2B5EF4-FFF2-40B4-BE49-F238E27FC236}">
                <a16:creationId xmlns:a16="http://schemas.microsoft.com/office/drawing/2014/main" id="{E52E779B-9138-3042-7D10-27605A606E2B}"/>
              </a:ext>
            </a:extLst>
          </p:cNvPr>
          <p:cNvSpPr>
            <a:spLocks noGrp="1"/>
          </p:cNvSpPr>
          <p:nvPr>
            <p:ph type="title" idx="4294967295"/>
          </p:nvPr>
        </p:nvSpPr>
        <p:spPr>
          <a:xfrm>
            <a:off x="838199" y="-1531387"/>
            <a:ext cx="10515600" cy="1325563"/>
          </a:xfrm>
        </p:spPr>
        <p:txBody>
          <a:bodyPr/>
          <a:lstStyle/>
          <a:p>
            <a:r>
              <a:rPr lang="en-CA" dirty="0"/>
              <a:t>Reliability</a:t>
            </a:r>
          </a:p>
        </p:txBody>
      </p:sp>
    </p:spTree>
    <p:extLst>
      <p:ext uri="{BB962C8B-B14F-4D97-AF65-F5344CB8AC3E}">
        <p14:creationId xmlns:p14="http://schemas.microsoft.com/office/powerpoint/2010/main" val="10961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149D9-D5CD-1FF8-93D7-6883D5550F71}"/>
              </a:ext>
            </a:extLst>
          </p:cNvPr>
          <p:cNvSpPr>
            <a:spLocks noGrp="1"/>
          </p:cNvSpPr>
          <p:nvPr>
            <p:ph type="sldNum" sz="quarter" idx="12"/>
          </p:nvPr>
        </p:nvSpPr>
        <p:spPr/>
        <p:txBody>
          <a:bodyPr/>
          <a:lstStyle/>
          <a:p>
            <a:fld id="{7D0AB2B7-A222-44FF-B180-C8F0FD623967}" type="slidenum">
              <a:rPr lang="en-CA" smtClean="0"/>
              <a:t>25</a:t>
            </a:fld>
            <a:endParaRPr lang="en-CA"/>
          </a:p>
        </p:txBody>
      </p:sp>
      <p:pic>
        <p:nvPicPr>
          <p:cNvPr id="5" name="Content Placeholder 4" descr="Photo of a tape measure measuring the depth of ice.">
            <a:extLst>
              <a:ext uri="{FF2B5EF4-FFF2-40B4-BE49-F238E27FC236}">
                <a16:creationId xmlns:a16="http://schemas.microsoft.com/office/drawing/2014/main" id="{5E58BB1A-F15D-756F-8CAB-2830CAAD086C}"/>
              </a:ext>
            </a:extLst>
          </p:cNvPr>
          <p:cNvPicPr>
            <a:picLocks/>
          </p:cNvPicPr>
          <p:nvPr/>
        </p:nvPicPr>
        <p:blipFill>
          <a:blip r:embed="rId3">
            <a:extLst>
              <a:ext uri="{28A0092B-C50C-407E-A947-70E740481C1C}">
                <a14:useLocalDpi xmlns:a14="http://schemas.microsoft.com/office/drawing/2010/main"/>
              </a:ext>
            </a:extLst>
          </a:blip>
          <a:srcRect b="-255"/>
          <a:stretch/>
        </p:blipFill>
        <p:spPr>
          <a:xfrm>
            <a:off x="9229200" y="2074080"/>
            <a:ext cx="2962800" cy="3877200"/>
          </a:xfrm>
          <a:prstGeom prst="rect">
            <a:avLst/>
          </a:prstGeom>
        </p:spPr>
      </p:pic>
      <p:pic>
        <p:nvPicPr>
          <p:cNvPr id="8" name="Picture 7" descr="A photo of a foot wearing a rubber boot stepping on ice. The ice is cracking.">
            <a:extLst>
              <a:ext uri="{FF2B5EF4-FFF2-40B4-BE49-F238E27FC236}">
                <a16:creationId xmlns:a16="http://schemas.microsoft.com/office/drawing/2014/main" id="{DA540CB5-A771-C93B-636A-178AC320031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2136" y="2074525"/>
            <a:ext cx="2962800" cy="3877307"/>
          </a:xfrm>
          <a:prstGeom prst="rect">
            <a:avLst/>
          </a:prstGeom>
        </p:spPr>
      </p:pic>
      <p:sp>
        <p:nvSpPr>
          <p:cNvPr id="6" name="Title 1">
            <a:extLst>
              <a:ext uri="{FF2B5EF4-FFF2-40B4-BE49-F238E27FC236}">
                <a16:creationId xmlns:a16="http://schemas.microsoft.com/office/drawing/2014/main" id="{A46E7896-5185-C52D-3088-FFE8F051E9A5}"/>
              </a:ext>
            </a:extLst>
          </p:cNvPr>
          <p:cNvSpPr txBox="1">
            <a:spLocks/>
          </p:cNvSpPr>
          <p:nvPr/>
        </p:nvSpPr>
        <p:spPr>
          <a:xfrm>
            <a:off x="710698" y="3916449"/>
            <a:ext cx="4904491" cy="2026341"/>
          </a:xfrm>
          <a:prstGeom prst="rect">
            <a:avLst/>
          </a:prstGeom>
        </p:spPr>
        <p:txBody>
          <a:bodyPr vert="horz" lIns="91440" tIns="45720" rIns="91440" bIns="45720" rtlCol="0" anchor="ctr">
            <a:normAutofit fontScale="97500"/>
          </a:bodyPr>
          <a:lstStyle>
            <a:lvl1pPr algn="l" defTabSz="605150" rtl="0" eaLnBrk="1" latinLnBrk="0" hangingPunct="1">
              <a:lnSpc>
                <a:spcPct val="90000"/>
              </a:lnSpc>
              <a:spcBef>
                <a:spcPct val="0"/>
              </a:spcBef>
              <a:buNone/>
              <a:defRPr sz="2100" b="1" i="0" kern="1200" baseline="0">
                <a:solidFill>
                  <a:schemeClr val="bg1"/>
                </a:solidFill>
                <a:latin typeface="+mj-lt"/>
                <a:ea typeface="+mj-ea"/>
                <a:cs typeface="+mj-cs"/>
              </a:defRPr>
            </a:lvl1pPr>
          </a:lstStyle>
          <a:p>
            <a:r>
              <a:rPr lang="en-US" sz="2400" b="0" i="1" dirty="0">
                <a:solidFill>
                  <a:schemeClr val="accent1"/>
                </a:solidFill>
                <a:latin typeface="+mn-lt"/>
                <a:ea typeface="+mn-ea"/>
                <a:cs typeface="+mn-cs"/>
              </a:rPr>
              <a:t>What would happen if we had</a:t>
            </a:r>
            <a:br>
              <a:rPr lang="en-US" sz="2400" b="0" i="1" dirty="0">
                <a:solidFill>
                  <a:schemeClr val="accent1"/>
                </a:solidFill>
                <a:latin typeface="+mn-lt"/>
                <a:ea typeface="+mn-ea"/>
                <a:cs typeface="+mn-cs"/>
              </a:rPr>
            </a:br>
            <a:r>
              <a:rPr lang="en-US" sz="2400" b="0" i="1" dirty="0">
                <a:solidFill>
                  <a:schemeClr val="accent1"/>
                </a:solidFill>
                <a:latin typeface="+mn-lt"/>
                <a:ea typeface="+mn-ea"/>
                <a:cs typeface="+mn-cs"/>
              </a:rPr>
              <a:t>a system of only measuring the number of people who fell through the ice rather than measuring the thickness of the ice?</a:t>
            </a:r>
            <a:endParaRPr lang="en-CA" sz="2400" b="0" i="1" dirty="0">
              <a:solidFill>
                <a:schemeClr val="accent1"/>
              </a:solidFill>
              <a:latin typeface="+mn-lt"/>
              <a:ea typeface="+mn-ea"/>
              <a:cs typeface="+mn-cs"/>
            </a:endParaRPr>
          </a:p>
        </p:txBody>
      </p:sp>
      <p:sp>
        <p:nvSpPr>
          <p:cNvPr id="7" name="Rectangle 6">
            <a:extLst>
              <a:ext uri="{FF2B5EF4-FFF2-40B4-BE49-F238E27FC236}">
                <a16:creationId xmlns:a16="http://schemas.microsoft.com/office/drawing/2014/main" id="{2ED5D8A0-1D9E-AD7D-4D73-E1A384C229F0}"/>
              </a:ext>
            </a:extLst>
          </p:cNvPr>
          <p:cNvSpPr/>
          <p:nvPr/>
        </p:nvSpPr>
        <p:spPr>
          <a:xfrm>
            <a:off x="649786" y="2106167"/>
            <a:ext cx="5185216" cy="1569660"/>
          </a:xfrm>
          <a:prstGeom prst="rect">
            <a:avLst/>
          </a:prstGeom>
        </p:spPr>
        <p:txBody>
          <a:bodyPr wrap="square">
            <a:spAutoFit/>
          </a:bodyPr>
          <a:lstStyle/>
          <a:p>
            <a:pPr defTabSz="605150"/>
            <a:r>
              <a:rPr lang="en-CA" sz="2400" i="1" dirty="0"/>
              <a:t>Reliability</a:t>
            </a:r>
            <a:r>
              <a:rPr lang="en-CA" sz="2400" dirty="0"/>
              <a:t> is gauging the probability that a task, process, intervention,</a:t>
            </a:r>
            <a:br>
              <a:rPr lang="en-CA" sz="2400" dirty="0"/>
            </a:br>
            <a:r>
              <a:rPr lang="en-CA" sz="2400" dirty="0"/>
              <a:t>or pathway will be carried out or followed as specified.</a:t>
            </a:r>
          </a:p>
        </p:txBody>
      </p:sp>
      <p:sp>
        <p:nvSpPr>
          <p:cNvPr id="4" name="Title 1">
            <a:extLst>
              <a:ext uri="{FF2B5EF4-FFF2-40B4-BE49-F238E27FC236}">
                <a16:creationId xmlns:a16="http://schemas.microsoft.com/office/drawing/2014/main" id="{47A45160-D586-B697-9E6F-07CD59AA0B61}"/>
              </a:ext>
            </a:extLst>
          </p:cNvPr>
          <p:cNvSpPr txBox="1">
            <a:spLocks noGrp="1"/>
          </p:cNvSpPr>
          <p:nvPr>
            <p:ph type="title" idx="4294967295"/>
          </p:nvPr>
        </p:nvSpPr>
        <p:spPr>
          <a:xfrm>
            <a:off x="710698" y="343137"/>
            <a:ext cx="1053255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t>Reliability- Are our clinical </a:t>
            </a:r>
            <a:b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t>systems and processes reliable?</a:t>
            </a:r>
            <a:endParaRPr kumimoji="0" lang="en-CA"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8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26</a:t>
            </a:fld>
            <a:endParaRPr lang="en-CA"/>
          </a:p>
        </p:txBody>
      </p:sp>
      <p:pic>
        <p:nvPicPr>
          <p:cNvPr id="3" name="Picture 2">
            <a:extLst>
              <a:ext uri="{FF2B5EF4-FFF2-40B4-BE49-F238E27FC236}">
                <a16:creationId xmlns:a16="http://schemas.microsoft.com/office/drawing/2014/main" id="{A4FDDCEE-127A-6112-7DF3-48CCF67EF1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5" name="Picture 4">
            <a:extLst>
              <a:ext uri="{FF2B5EF4-FFF2-40B4-BE49-F238E27FC236}">
                <a16:creationId xmlns:a16="http://schemas.microsoft.com/office/drawing/2014/main" id="{AE71EB43-EF22-4D44-AA42-3D99DE53B9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117724"/>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our clinical systems and processes reliable?” </a:t>
            </a:r>
          </a:p>
        </p:txBody>
      </p:sp>
    </p:spTree>
    <p:extLst>
      <p:ext uri="{BB962C8B-B14F-4D97-AF65-F5344CB8AC3E}">
        <p14:creationId xmlns:p14="http://schemas.microsoft.com/office/powerpoint/2010/main" val="42743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27</a:t>
            </a:fld>
            <a:endParaRPr lang="en-CA"/>
          </a:p>
        </p:txBody>
      </p:sp>
      <p:pic>
        <p:nvPicPr>
          <p:cNvPr id="10" name="Picture 9">
            <a:extLst>
              <a:ext uri="{FF2B5EF4-FFF2-40B4-BE49-F238E27FC236}">
                <a16:creationId xmlns:a16="http://schemas.microsoft.com/office/drawing/2014/main" id="{DFEF3770-393C-6A7B-11B3-0DE1972D76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82196" y="1536701"/>
            <a:ext cx="4030386" cy="3341649"/>
          </a:xfrm>
          <a:prstGeom prst="rect">
            <a:avLst/>
          </a:prstGeom>
        </p:spPr>
      </p:pic>
      <p:pic>
        <p:nvPicPr>
          <p:cNvPr id="6" name="Picture 5">
            <a:extLst>
              <a:ext uri="{FF2B5EF4-FFF2-40B4-BE49-F238E27FC236}">
                <a16:creationId xmlns:a16="http://schemas.microsoft.com/office/drawing/2014/main" id="{AF96EE8C-A134-CD86-6530-9229A6B10E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938" y="1536701"/>
            <a:ext cx="5650957" cy="2661682"/>
          </a:xfrm>
          <a:prstGeom prst="rect">
            <a:avLst/>
          </a:prstGeom>
        </p:spPr>
      </p:pic>
      <p:sp>
        <p:nvSpPr>
          <p:cNvPr id="7" name="TextBox 6">
            <a:extLst>
              <a:ext uri="{FF2B5EF4-FFF2-40B4-BE49-F238E27FC236}">
                <a16:creationId xmlns:a16="http://schemas.microsoft.com/office/drawing/2014/main" id="{F847698A-E88B-9CEB-BD90-22C93D773209}"/>
              </a:ext>
            </a:extLst>
          </p:cNvPr>
          <p:cNvSpPr txBox="1"/>
          <p:nvPr/>
        </p:nvSpPr>
        <p:spPr>
          <a:xfrm>
            <a:off x="1710014" y="2844166"/>
            <a:ext cx="4030386" cy="1354217"/>
          </a:xfrm>
          <a:prstGeom prst="rect">
            <a:avLst/>
          </a:prstGeom>
          <a:noFill/>
        </p:spPr>
        <p:txBody>
          <a:bodyPr wrap="square" rtlCol="0">
            <a:spAutoFit/>
          </a:bodyPr>
          <a:lstStyle/>
          <a:p>
            <a:pPr marL="342900" indent="-342900">
              <a:buAutoNum type="arabicPeriod"/>
            </a:pPr>
            <a:r>
              <a:rPr lang="en-GB" sz="1600" dirty="0">
                <a:solidFill>
                  <a:schemeClr val="bg1"/>
                </a:solidFill>
              </a:rPr>
              <a:t>Normalization of unreliable systems and processes</a:t>
            </a:r>
            <a:endParaRPr lang="en-GB" sz="1600" dirty="0">
              <a:solidFill>
                <a:schemeClr val="bg1"/>
              </a:solidFill>
              <a:cs typeface="Calibri"/>
            </a:endParaRPr>
          </a:p>
          <a:p>
            <a:pPr marL="342900" indent="-342900">
              <a:buAutoNum type="arabicPeriod"/>
            </a:pPr>
            <a:r>
              <a:rPr lang="en-GB" sz="1600" dirty="0">
                <a:solidFill>
                  <a:schemeClr val="bg1"/>
                </a:solidFill>
              </a:rPr>
              <a:t>Understanding the limitations of clinical systems &amp; process audits</a:t>
            </a:r>
            <a:endParaRPr lang="en-GB" sz="1600" dirty="0">
              <a:solidFill>
                <a:schemeClr val="bg1"/>
              </a:solidFill>
              <a:cs typeface="Calibri"/>
            </a:endParaRPr>
          </a:p>
          <a:p>
            <a:endParaRPr lang="en-US" dirty="0"/>
          </a:p>
        </p:txBody>
      </p:sp>
      <p:sp>
        <p:nvSpPr>
          <p:cNvPr id="8" name="Title 7">
            <a:extLst>
              <a:ext uri="{FF2B5EF4-FFF2-40B4-BE49-F238E27FC236}">
                <a16:creationId xmlns:a16="http://schemas.microsoft.com/office/drawing/2014/main" id="{B40E013D-4CF1-DFC9-C26D-717EFA5A88DD}"/>
              </a:ext>
            </a:extLst>
          </p:cNvPr>
          <p:cNvSpPr txBox="1">
            <a:spLocks noGrp="1"/>
          </p:cNvSpPr>
          <p:nvPr>
            <p:ph type="title" idx="4294967295"/>
          </p:nvPr>
        </p:nvSpPr>
        <p:spPr>
          <a:xfrm>
            <a:off x="2082734" y="2367112"/>
            <a:ext cx="2685386"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Reliability</a:t>
            </a:r>
          </a:p>
        </p:txBody>
      </p:sp>
    </p:spTree>
    <p:extLst>
      <p:ext uri="{BB962C8B-B14F-4D97-AF65-F5344CB8AC3E}">
        <p14:creationId xmlns:p14="http://schemas.microsoft.com/office/powerpoint/2010/main" val="37565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28</a:t>
            </a:fld>
            <a:endParaRPr lang="en-CA"/>
          </a:p>
        </p:txBody>
      </p:sp>
      <p:pic>
        <p:nvPicPr>
          <p:cNvPr id="10" name="Picture 9">
            <a:extLst>
              <a:ext uri="{FF2B5EF4-FFF2-40B4-BE49-F238E27FC236}">
                <a16:creationId xmlns:a16="http://schemas.microsoft.com/office/drawing/2014/main" id="{445E299D-0D29-A052-B440-34CC9020C30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D5E68C2C-41E7-1542-BDA0-361A38A53C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3021593"/>
            <a:ext cx="5257799" cy="193177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r>
              <a:rPr lang="en-CA" sz="1800" dirty="0">
                <a:solidFill>
                  <a:schemeClr val="bg1"/>
                </a:solidFill>
                <a:effectLst/>
              </a:rPr>
              <a:t>Which clinical systems and processes</a:t>
            </a:r>
            <a:br>
              <a:rPr lang="en-CA" sz="1800" dirty="0">
                <a:solidFill>
                  <a:schemeClr val="bg1"/>
                </a:solidFill>
                <a:effectLst/>
              </a:rPr>
            </a:br>
            <a:r>
              <a:rPr lang="en-CA" sz="1800" dirty="0">
                <a:solidFill>
                  <a:schemeClr val="bg1"/>
                </a:solidFill>
                <a:effectLst/>
              </a:rPr>
              <a:t>in your organization are like a dripping</a:t>
            </a:r>
            <a:br>
              <a:rPr lang="en-CA" sz="1800" dirty="0">
                <a:solidFill>
                  <a:schemeClr val="bg1"/>
                </a:solidFill>
                <a:effectLst/>
              </a:rPr>
            </a:br>
            <a:r>
              <a:rPr lang="en-CA" sz="1800" dirty="0">
                <a:solidFill>
                  <a:schemeClr val="bg1"/>
                </a:solidFill>
                <a:effectLst/>
              </a:rPr>
              <a:t>tap that never gets fixed? </a:t>
            </a:r>
          </a:p>
          <a:p>
            <a:r>
              <a:rPr lang="en-CA" sz="1800" dirty="0">
                <a:solidFill>
                  <a:schemeClr val="bg1"/>
                </a:solidFill>
                <a:effectLst/>
              </a:rPr>
              <a:t>Why are they not ‘fixable’?</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3: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normalization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28805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29</a:t>
            </a:fld>
            <a:endParaRPr lang="en-CA"/>
          </a:p>
        </p:txBody>
      </p:sp>
      <p:pic>
        <p:nvPicPr>
          <p:cNvPr id="10" name="Picture 9">
            <a:extLst>
              <a:ext uri="{FF2B5EF4-FFF2-40B4-BE49-F238E27FC236}">
                <a16:creationId xmlns:a16="http://schemas.microsoft.com/office/drawing/2014/main" id="{BC646458-BA6E-F1D2-EA29-6CA38B2340F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E2BB8B06-C11C-7187-DEF1-BA9AE01F3A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483B941E-6BB0-80DD-45D9-275B3750F490}"/>
              </a:ext>
            </a:extLst>
          </p:cNvPr>
          <p:cNvSpPr txBox="1">
            <a:spLocks/>
          </p:cNvSpPr>
          <p:nvPr/>
        </p:nvSpPr>
        <p:spPr>
          <a:xfrm>
            <a:off x="838199" y="2300309"/>
            <a:ext cx="8346607"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en-US" sz="3600" b="1" dirty="0">
                <a:solidFill>
                  <a:schemeClr val="tx1"/>
                </a:solidFill>
              </a:rPr>
              <a:t>Background</a:t>
            </a:r>
            <a:endParaRPr lang="en-US" sz="3200" spc="-15" dirty="0">
              <a:solidFill>
                <a:schemeClr val="tx1"/>
              </a:solidFill>
              <a:effectLst/>
              <a:ea typeface="Arial" panose="020B0604020202020204" pitchFamily="34" charset="0"/>
            </a:endParaRPr>
          </a:p>
          <a:p>
            <a:pPr indent="-228600" defTabSz="914400">
              <a:lnSpc>
                <a:spcPct val="90000"/>
              </a:lnSpc>
              <a:spcAft>
                <a:spcPts val="600"/>
              </a:spcAft>
              <a:buClr>
                <a:schemeClr val="tx1"/>
              </a:buClr>
              <a:buFont typeface="Arial" panose="020B0604020202020204" pitchFamily="34" charset="0"/>
              <a:buChar char="•"/>
            </a:pPr>
            <a:r>
              <a:rPr lang="en-US" sz="1800" dirty="0">
                <a:solidFill>
                  <a:schemeClr val="tx1"/>
                </a:solidFill>
              </a:rPr>
              <a:t>Unreliable clinical systems and processes can sometimes create safety risks. </a:t>
            </a:r>
          </a:p>
          <a:p>
            <a:pPr indent="-228600" defTabSz="914400">
              <a:lnSpc>
                <a:spcPct val="90000"/>
              </a:lnSpc>
              <a:spcAft>
                <a:spcPts val="600"/>
              </a:spcAft>
              <a:buClr>
                <a:schemeClr val="tx1"/>
              </a:buClr>
              <a:buFont typeface="Arial" panose="020B0604020202020204" pitchFamily="34" charset="0"/>
              <a:buChar char="•"/>
            </a:pPr>
            <a:r>
              <a:rPr lang="en-US" sz="1800" dirty="0">
                <a:solidFill>
                  <a:schemeClr val="tx1"/>
                </a:solidFill>
              </a:rPr>
              <a:t>Examples include:</a:t>
            </a:r>
          </a:p>
          <a:p>
            <a:pPr lvl="1">
              <a:spcAft>
                <a:spcPts val="600"/>
              </a:spcAft>
              <a:buClr>
                <a:schemeClr val="tx1"/>
              </a:buClr>
              <a:buFont typeface="Courier New" panose="02070309020205020404" pitchFamily="49" charset="0"/>
              <a:buChar char="o"/>
            </a:pPr>
            <a:r>
              <a:rPr lang="en-US" sz="1800" dirty="0">
                <a:solidFill>
                  <a:schemeClr val="tx1"/>
                </a:solidFill>
              </a:rPr>
              <a:t>booking systems that create unworkable schedules for staffing,</a:t>
            </a:r>
            <a:br>
              <a:rPr lang="en-US" sz="1800" dirty="0">
                <a:solidFill>
                  <a:schemeClr val="tx1"/>
                </a:solidFill>
              </a:rPr>
            </a:br>
            <a:r>
              <a:rPr lang="en-US" sz="1800" dirty="0">
                <a:solidFill>
                  <a:schemeClr val="tx1"/>
                </a:solidFill>
              </a:rPr>
              <a:t>clinics, and operating rooms, etc. </a:t>
            </a:r>
          </a:p>
          <a:p>
            <a:pPr lvl="1">
              <a:spcAft>
                <a:spcPts val="600"/>
              </a:spcAft>
              <a:buClr>
                <a:schemeClr val="tx1"/>
              </a:buClr>
              <a:buFont typeface="Courier New" panose="02070309020205020404" pitchFamily="49" charset="0"/>
              <a:buChar char="o"/>
            </a:pPr>
            <a:r>
              <a:rPr lang="en-US" sz="1800" dirty="0">
                <a:solidFill>
                  <a:schemeClr val="tx1"/>
                </a:solidFill>
              </a:rPr>
              <a:t>multiple patient information systems which do not talk to each other</a:t>
            </a:r>
          </a:p>
          <a:p>
            <a:pPr lvl="1">
              <a:spcAft>
                <a:spcPts val="600"/>
              </a:spcAft>
              <a:buClr>
                <a:schemeClr val="tx1"/>
              </a:buClr>
              <a:buFont typeface="Courier New" panose="02070309020205020404" pitchFamily="49" charset="0"/>
              <a:buChar char="o"/>
            </a:pPr>
            <a:r>
              <a:rPr lang="en-US" sz="1800" dirty="0">
                <a:solidFill>
                  <a:schemeClr val="tx1"/>
                </a:solidFill>
              </a:rPr>
              <a:t>equipment not being available or working when needed, </a:t>
            </a:r>
          </a:p>
          <a:p>
            <a:pPr lvl="1">
              <a:spcAft>
                <a:spcPts val="600"/>
              </a:spcAft>
              <a:buClr>
                <a:schemeClr val="tx1"/>
              </a:buClr>
              <a:buFont typeface="Courier New" panose="02070309020205020404" pitchFamily="49" charset="0"/>
              <a:buChar char="o"/>
            </a:pPr>
            <a:r>
              <a:rPr lang="en-US" sz="1800" dirty="0">
                <a:solidFill>
                  <a:schemeClr val="tx1"/>
                </a:solidFill>
              </a:rPr>
              <a:t>work environment-related problems like poor wi-fi connectivity, etc. </a:t>
            </a:r>
          </a:p>
        </p:txBody>
      </p:sp>
      <p:sp>
        <p:nvSpPr>
          <p:cNvPr id="3" name="Title 1">
            <a:extLst>
              <a:ext uri="{FF2B5EF4-FFF2-40B4-BE49-F238E27FC236}">
                <a16:creationId xmlns:a16="http://schemas.microsoft.com/office/drawing/2014/main" id="{9C658834-1979-40BF-AB68-F954D747A02E}"/>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3: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normalization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40226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6BCD-E3BC-D0F8-1BF2-C2E3F9A8A2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A5C72D-99A9-F60B-D2E1-82E77322FA2E}"/>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en-CA" sz="2200" b="1" dirty="0"/>
              <a:t>Reliability</a:t>
            </a:r>
          </a:p>
          <a:p>
            <a:pPr lvl="1">
              <a:buClr>
                <a:schemeClr val="tx1"/>
              </a:buClr>
            </a:pPr>
            <a:r>
              <a:rPr lang="en-US" sz="2200" dirty="0">
                <a:hlinkClick r:id="rId2" action="ppaction://hlinksldjump"/>
              </a:rPr>
              <a:t>Theory</a:t>
            </a:r>
            <a:endParaRPr lang="en-US" sz="2200" dirty="0"/>
          </a:p>
          <a:p>
            <a:pPr lvl="1">
              <a:buClr>
                <a:schemeClr val="tx1"/>
              </a:buClr>
            </a:pPr>
            <a:r>
              <a:rPr lang="en-US" sz="2200" dirty="0">
                <a:hlinkClick r:id="rId3" action="ppaction://hlinksldjump"/>
              </a:rPr>
              <a:t>Reflections on current state </a:t>
            </a:r>
            <a:endParaRPr lang="en-US" sz="2200" dirty="0"/>
          </a:p>
          <a:p>
            <a:pPr lvl="1">
              <a:buClr>
                <a:schemeClr val="tx1"/>
              </a:buClr>
            </a:pPr>
            <a:r>
              <a:rPr lang="en-US" sz="2200" dirty="0">
                <a:hlinkClick r:id="rId4" action="ppaction://hlinksldjump"/>
              </a:rPr>
              <a:t>Theme 3 - The normalization of unreliable clinical systems and processes</a:t>
            </a:r>
            <a:endParaRPr lang="en-US" sz="2200" dirty="0"/>
          </a:p>
          <a:p>
            <a:pPr lvl="1">
              <a:buClr>
                <a:schemeClr val="tx1"/>
              </a:buClr>
            </a:pPr>
            <a:r>
              <a:rPr lang="en-US" sz="2200" dirty="0">
                <a:hlinkClick r:id="rId5" action="ppaction://hlinksldjump"/>
              </a:rPr>
              <a:t>Theme 4 - Understanding the limitations clinical system &amp; process audits</a:t>
            </a:r>
            <a:endParaRPr lang="en-US" sz="2200" dirty="0"/>
          </a:p>
          <a:p>
            <a:pPr lvl="1">
              <a:buClr>
                <a:schemeClr val="tx1"/>
              </a:buClr>
            </a:pPr>
            <a:r>
              <a:rPr lang="en-CA" sz="2200" dirty="0">
                <a:hlinkClick r:id="rId6" action="ppaction://hlinksldjump"/>
              </a:rPr>
              <a:t>Reflections on future state</a:t>
            </a:r>
            <a:endParaRPr lang="en-CA" sz="2200" dirty="0"/>
          </a:p>
          <a:p>
            <a:pPr>
              <a:buClr>
                <a:schemeClr val="tx1"/>
              </a:buClr>
            </a:pPr>
            <a:r>
              <a:rPr lang="en-CA" sz="2200" b="1" dirty="0"/>
              <a:t>Sensitivity to operations</a:t>
            </a:r>
          </a:p>
          <a:p>
            <a:pPr lvl="1">
              <a:buClr>
                <a:schemeClr val="tx1"/>
              </a:buClr>
            </a:pPr>
            <a:r>
              <a:rPr lang="en-US" sz="2200" dirty="0">
                <a:hlinkClick r:id="rId7" action="ppaction://hlinksldjump"/>
              </a:rPr>
              <a:t>Theory</a:t>
            </a:r>
            <a:endParaRPr lang="en-US" sz="2200" dirty="0"/>
          </a:p>
          <a:p>
            <a:pPr lvl="1">
              <a:buClr>
                <a:schemeClr val="tx1"/>
              </a:buClr>
            </a:pPr>
            <a:r>
              <a:rPr lang="en-US" sz="2200" dirty="0">
                <a:hlinkClick r:id="rId8" action="ppaction://hlinksldjump"/>
              </a:rPr>
              <a:t>Reflections on current state </a:t>
            </a:r>
            <a:endParaRPr lang="en-US" sz="2200" dirty="0"/>
          </a:p>
          <a:p>
            <a:pPr lvl="1">
              <a:buClr>
                <a:schemeClr val="tx1"/>
              </a:buClr>
            </a:pPr>
            <a:r>
              <a:rPr lang="en-US" sz="2200" dirty="0">
                <a:hlinkClick r:id="rId9" action="ppaction://hlinksldjump"/>
              </a:rPr>
              <a:t>Theme 5 - Capacity to tune into ‘work as done’</a:t>
            </a:r>
            <a:endParaRPr lang="en-US" sz="2200" dirty="0"/>
          </a:p>
          <a:p>
            <a:pPr lvl="1">
              <a:buClr>
                <a:schemeClr val="tx1"/>
              </a:buClr>
            </a:pPr>
            <a:r>
              <a:rPr lang="en-US" sz="2200" dirty="0">
                <a:hlinkClick r:id="rId10" action="ppaction://hlinksldjump"/>
              </a:rPr>
              <a:t>Theme 6 - Creating psychological safety</a:t>
            </a:r>
            <a:endParaRPr lang="en-US" sz="2200" dirty="0"/>
          </a:p>
          <a:p>
            <a:pPr lvl="1">
              <a:buClr>
                <a:schemeClr val="tx1"/>
              </a:buClr>
            </a:pPr>
            <a:r>
              <a:rPr lang="en-CA" sz="2200" dirty="0">
                <a:hlinkClick r:id="rId11" action="ppaction://hlinksldjump"/>
              </a:rPr>
              <a:t>Reflections on future state</a:t>
            </a:r>
            <a:endParaRPr lang="en-CA" sz="2200" dirty="0"/>
          </a:p>
          <a:p>
            <a:pPr lvl="1">
              <a:buClr>
                <a:schemeClr val="tx1"/>
              </a:buClr>
            </a:pPr>
            <a:r>
              <a:rPr lang="en-CA" sz="2200" dirty="0">
                <a:hlinkClick r:id="rId12" action="ppaction://hlinksldjump"/>
              </a:rPr>
              <a:t>Additional tools and resources</a:t>
            </a:r>
            <a:endParaRPr lang="en-CA" sz="2200" dirty="0"/>
          </a:p>
          <a:p>
            <a:pPr lvl="1">
              <a:buClr>
                <a:schemeClr val="tx1"/>
              </a:buClr>
            </a:pPr>
            <a:endParaRPr lang="en-CA" sz="2200" dirty="0"/>
          </a:p>
        </p:txBody>
      </p:sp>
      <p:sp>
        <p:nvSpPr>
          <p:cNvPr id="6" name="Title 1">
            <a:extLst>
              <a:ext uri="{FF2B5EF4-FFF2-40B4-BE49-F238E27FC236}">
                <a16:creationId xmlns:a16="http://schemas.microsoft.com/office/drawing/2014/main" id="{64D2B522-0566-883B-2BB8-7B6E07C9A360}"/>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379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30</a:t>
            </a:fld>
            <a:endParaRPr lang="en-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4" name="Picture 13">
            <a:extLst>
              <a:ext uri="{FF2B5EF4-FFF2-40B4-BE49-F238E27FC236}">
                <a16:creationId xmlns:a16="http://schemas.microsoft.com/office/drawing/2014/main" id="{311FFDEA-1532-BB78-E160-F99E6D6102F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563703" y="404984"/>
            <a:ext cx="1943840" cy="1830685"/>
          </a:xfrm>
          <a:prstGeom prst="rect">
            <a:avLst/>
          </a:prstGeom>
        </p:spPr>
      </p:pic>
      <p:pic>
        <p:nvPicPr>
          <p:cNvPr id="15" name="Picture 14">
            <a:extLst>
              <a:ext uri="{FF2B5EF4-FFF2-40B4-BE49-F238E27FC236}">
                <a16:creationId xmlns:a16="http://schemas.microsoft.com/office/drawing/2014/main" id="{465FDA64-D9A5-14D8-8911-F38195BAAF0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6033376" cy="25045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Aft>
                <a:spcPts val="600"/>
              </a:spcAft>
              <a:buNone/>
            </a:pPr>
            <a:r>
              <a:rPr lang="en-US" sz="2500" b="1" dirty="0">
                <a:solidFill>
                  <a:schemeClr val="bg1"/>
                </a:solidFill>
              </a:rPr>
              <a:t>This safety theme cloud </a:t>
            </a:r>
            <a:br>
              <a:rPr lang="en-US" sz="2500" b="1" dirty="0">
                <a:solidFill>
                  <a:schemeClr val="bg1"/>
                </a:solidFill>
              </a:rPr>
            </a:br>
            <a:r>
              <a:rPr lang="en-US" sz="2500" b="1" dirty="0">
                <a:solidFill>
                  <a:schemeClr val="bg1"/>
                </a:solidFill>
              </a:rPr>
              <a:t>is asking you to:</a:t>
            </a:r>
            <a:endParaRPr lang="en-US" sz="2500" dirty="0">
              <a:solidFill>
                <a:schemeClr val="bg1"/>
              </a:solidFill>
            </a:endParaRPr>
          </a:p>
          <a:p>
            <a:pPr indent="-228600" defTabSz="914400">
              <a:lnSpc>
                <a:spcPct val="90000"/>
              </a:lnSpc>
              <a:spcAft>
                <a:spcPts val="600"/>
              </a:spcAft>
              <a:buFont typeface="Arial" panose="020B0604020202020204" pitchFamily="34" charset="0"/>
              <a:buChar char="•"/>
            </a:pPr>
            <a:r>
              <a:rPr lang="en-US" sz="1800" dirty="0">
                <a:solidFill>
                  <a:schemeClr val="bg1"/>
                </a:solidFill>
              </a:rPr>
              <a:t>reflect on the systems and processes</a:t>
            </a:r>
            <a:br>
              <a:rPr lang="en-US" sz="1800" dirty="0">
                <a:solidFill>
                  <a:schemeClr val="bg1"/>
                </a:solidFill>
              </a:rPr>
            </a:br>
            <a:r>
              <a:rPr lang="en-US" sz="1800" dirty="0">
                <a:solidFill>
                  <a:schemeClr val="bg1"/>
                </a:solidFill>
              </a:rPr>
              <a:t>in your organization which are tolerated, worked-around and have become normalized.</a:t>
            </a:r>
          </a:p>
        </p:txBody>
      </p:sp>
      <p:sp>
        <p:nvSpPr>
          <p:cNvPr id="9" name="Title 1">
            <a:extLst>
              <a:ext uri="{FF2B5EF4-FFF2-40B4-BE49-F238E27FC236}">
                <a16:creationId xmlns:a16="http://schemas.microsoft.com/office/drawing/2014/main" id="{92F5577C-027B-E898-8176-C7F2988C5099}"/>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3: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normalization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39732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31</a:t>
            </a:fld>
            <a:endParaRPr lang="en-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2" name="Picture 11">
            <a:extLst>
              <a:ext uri="{FF2B5EF4-FFF2-40B4-BE49-F238E27FC236}">
                <a16:creationId xmlns:a16="http://schemas.microsoft.com/office/drawing/2014/main" id="{E855AAB5-E247-3E03-C66D-CE6EFB1B6B2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563703" y="404984"/>
            <a:ext cx="1943840" cy="1830685"/>
          </a:xfrm>
          <a:prstGeom prst="rect">
            <a:avLst/>
          </a:prstGeom>
        </p:spPr>
      </p:pic>
      <p:pic>
        <p:nvPicPr>
          <p:cNvPr id="13" name="Picture 12">
            <a:extLst>
              <a:ext uri="{FF2B5EF4-FFF2-40B4-BE49-F238E27FC236}">
                <a16:creationId xmlns:a16="http://schemas.microsoft.com/office/drawing/2014/main" id="{3030DB34-2442-91F5-9283-2379FEF7AA4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6033376" cy="25045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43733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Reflective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When we review audits of clinical processes and systems, do the conversations we have consider the potential </a:t>
            </a:r>
            <a:r>
              <a:rPr lang="en-GB" sz="1800" dirty="0">
                <a:solidFill>
                  <a:schemeClr val="bg1"/>
                </a:solidFill>
                <a:latin typeface="Arial" panose="020B0604020202020204" pitchFamily="34" charset="0"/>
                <a:cs typeface="Arial" panose="020B0604020202020204" pitchFamily="34" charset="0"/>
              </a:rPr>
              <a:t>negative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side effects </a:t>
            </a:r>
            <a:r>
              <a:rPr lang="en-GB" sz="1800" dirty="0">
                <a:solidFill>
                  <a:schemeClr val="bg1"/>
                </a:solidFill>
                <a:latin typeface="Arial" panose="020B0604020202020204" pitchFamily="34" charset="0"/>
                <a:cs typeface="Arial" panose="020B0604020202020204" pitchFamily="34" charset="0"/>
              </a:rPr>
              <a:t>and/or limitations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the audit approach?  </a:t>
            </a:r>
          </a:p>
        </p:txBody>
      </p:sp>
      <p:sp>
        <p:nvSpPr>
          <p:cNvPr id="2" name="Title 1">
            <a:extLst>
              <a:ext uri="{FF2B5EF4-FFF2-40B4-BE49-F238E27FC236}">
                <a16:creationId xmlns:a16="http://schemas.microsoft.com/office/drawing/2014/main" id="{B4366287-8682-256E-2505-8AC1CB8AEFF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4: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27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32</a:t>
            </a:fld>
            <a:endParaRPr lang="en-CA"/>
          </a:p>
        </p:txBody>
      </p:sp>
      <p:pic>
        <p:nvPicPr>
          <p:cNvPr id="10" name="Picture 9">
            <a:extLst>
              <a:ext uri="{FF2B5EF4-FFF2-40B4-BE49-F238E27FC236}">
                <a16:creationId xmlns:a16="http://schemas.microsoft.com/office/drawing/2014/main" id="{746AB53C-8840-9861-AB16-5340F90EEEC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FE0FBAC8-7CEF-5BA7-6A8F-EA4B4834137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1B546690-CEF8-D6DB-7631-2E8641BAE69D}"/>
              </a:ext>
            </a:extLst>
          </p:cNvPr>
          <p:cNvSpPr txBox="1">
            <a:spLocks/>
          </p:cNvSpPr>
          <p:nvPr/>
        </p:nvSpPr>
        <p:spPr>
          <a:xfrm>
            <a:off x="838199" y="2300308"/>
            <a:ext cx="8346607" cy="384649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en-GB"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Healthcare audits which measure percentage compliance based on what is </a:t>
            </a:r>
            <a:r>
              <a:rPr kumimoji="0" lang="en-GB" sz="1800" b="1" i="0" u="sng"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documented</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in patients’ healthcare records may create a</a:t>
            </a:r>
            <a:r>
              <a:rPr lang="en-GB" sz="1800" dirty="0">
                <a:solidFill>
                  <a:schemeClr val="tx1"/>
                </a:solidFill>
                <a:latin typeface="Arial" panose="020B0604020202020204" pitchFamily="34" charset="0"/>
                <a:cs typeface="Arial" panose="020B0604020202020204" pitchFamily="34" charset="0"/>
              </a:rPr>
              <a:t> false sense of compliant behaviour.</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GB" sz="180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GB" sz="1800" dirty="0">
                <a:solidFill>
                  <a:schemeClr val="tx1"/>
                </a:solidFill>
                <a:latin typeface="Arial" panose="020B0604020202020204" pitchFamily="34" charset="0"/>
                <a:cs typeface="Arial" panose="020B0604020202020204" pitchFamily="34" charset="0"/>
              </a:rPr>
              <a:t>Examples include: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800" dirty="0">
                <a:solidFill>
                  <a:schemeClr val="tx1"/>
                </a:solidFill>
                <a:latin typeface="Arial" panose="020B0604020202020204" pitchFamily="34" charset="0"/>
                <a:cs typeface="Arial" panose="020B0604020202020204" pitchFamily="34" charset="0"/>
              </a:rPr>
              <a:t>percent completion of client </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care plans, falls risk assessments,</a:t>
            </a:r>
            <a:b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Surgical Safety Checklist</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800" dirty="0">
                <a:solidFill>
                  <a:schemeClr val="tx1"/>
                </a:solidFill>
                <a:latin typeface="Arial" panose="020B0604020202020204" pitchFamily="34" charset="0"/>
                <a:cs typeface="Arial" panose="020B0604020202020204" pitchFamily="34" charset="0"/>
              </a:rPr>
              <a:t>recording of v</a:t>
            </a:r>
            <a:r>
              <a:rPr kumimoji="0" lang="en-GB" sz="1800"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ital</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signs, and pressure sore prevention and other care bundles.</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hand hygiene audits where staff are aware the auditor has come to observe their practice. </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4: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8543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33</a:t>
            </a:fld>
            <a:endParaRPr lang="en-CA"/>
          </a:p>
        </p:txBody>
      </p:sp>
      <p:pic>
        <p:nvPicPr>
          <p:cNvPr id="11" name="Picture 10">
            <a:extLst>
              <a:ext uri="{FF2B5EF4-FFF2-40B4-BE49-F238E27FC236}">
                <a16:creationId xmlns:a16="http://schemas.microsoft.com/office/drawing/2014/main" id="{CDC9DA42-CE68-D80F-AA81-C1ABC773A2B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563703" y="404984"/>
            <a:ext cx="1943840" cy="1830685"/>
          </a:xfrm>
          <a:prstGeom prst="rect">
            <a:avLst/>
          </a:prstGeom>
        </p:spPr>
      </p:pic>
      <p:pic>
        <p:nvPicPr>
          <p:cNvPr id="12" name="Picture 11">
            <a:extLst>
              <a:ext uri="{FF2B5EF4-FFF2-40B4-BE49-F238E27FC236}">
                <a16:creationId xmlns:a16="http://schemas.microsoft.com/office/drawing/2014/main" id="{0D4D2416-C719-0890-D622-7834B5F224A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3" name="Rectangle: Rounded Corners 18">
            <a:extLst>
              <a:ext uri="{FF2B5EF4-FFF2-40B4-BE49-F238E27FC236}">
                <a16:creationId xmlns:a16="http://schemas.microsoft.com/office/drawing/2014/main" id="{F801AF1A-8F9C-B652-1453-7FCE251263BE}"/>
              </a:ext>
              <a:ext uri="{C183D7F6-B498-43B3-948B-1728B52AA6E4}">
                <adec:decorative xmlns:adec="http://schemas.microsoft.com/office/drawing/2017/decorative" val="1"/>
              </a:ext>
            </a:extLst>
          </p:cNvPr>
          <p:cNvSpPr/>
          <p:nvPr/>
        </p:nvSpPr>
        <p:spPr>
          <a:xfrm>
            <a:off x="505210" y="2615958"/>
            <a:ext cx="8829290" cy="33657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5" name="Text Placeholder 1">
            <a:extLst>
              <a:ext uri="{FF2B5EF4-FFF2-40B4-BE49-F238E27FC236}">
                <a16:creationId xmlns:a16="http://schemas.microsoft.com/office/drawing/2014/main" id="{221BFA6D-912C-6527-3382-5B88AD42A17E}"/>
              </a:ext>
            </a:extLst>
          </p:cNvPr>
          <p:cNvSpPr txBox="1">
            <a:spLocks/>
          </p:cNvSpPr>
          <p:nvPr/>
        </p:nvSpPr>
        <p:spPr>
          <a:xfrm>
            <a:off x="838200" y="2837294"/>
            <a:ext cx="8191500" cy="2750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defRPr/>
            </a:pPr>
            <a:r>
              <a:rPr lang="en-US" sz="2500" b="1" dirty="0">
                <a:solidFill>
                  <a:schemeClr val="bg1"/>
                </a:solidFill>
                <a:latin typeface="Arial" panose="020B0604020202020204" pitchFamily="34" charset="0"/>
                <a:cs typeface="Arial" panose="020B0604020202020204" pitchFamily="34" charset="0"/>
              </a:rPr>
              <a:t>This safety theme cloud is asking you to: </a:t>
            </a:r>
            <a:endParaRPr lang="en-US" sz="25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lang="en-GB" sz="1800" dirty="0">
                <a:solidFill>
                  <a:schemeClr val="bg1"/>
                </a:solidFill>
                <a:latin typeface="Arial" panose="020B0604020202020204" pitchFamily="34" charset="0"/>
                <a:cs typeface="Arial" panose="020B0604020202020204" pitchFamily="34" charset="0"/>
              </a:rPr>
              <a:t>Reflect on how you as leaders get assurance </a:t>
            </a:r>
            <a:r>
              <a:rPr kumimoji="0" lang="en-GB" sz="1800" b="0" i="0"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the </a:t>
            </a:r>
            <a:r>
              <a:rPr lang="en-GB" sz="1800" dirty="0">
                <a:solidFill>
                  <a:schemeClr val="bg1"/>
                </a:solidFill>
                <a:latin typeface="Arial" panose="020B0604020202020204" pitchFamily="34" charset="0"/>
                <a:cs typeface="Arial" panose="020B0604020202020204" pitchFamily="34" charset="0"/>
              </a:rPr>
              <a:t>data shown in safety audits reflects how care is given, rather than just measuring what is documented or a performance given when a healthcare team member knows their practice is being observed.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solidFill>
              <a:latin typeface="Arial" panose="020B0604020202020204" pitchFamily="34" charset="0"/>
              <a:cs typeface="Arial" panose="020B0604020202020204" pitchFamily="34" charset="0"/>
            </a:endParaRPr>
          </a:p>
          <a:p>
            <a:pPr>
              <a:lnSpc>
                <a:spcPct val="100000"/>
              </a:lnSpc>
              <a:spcBef>
                <a:spcPts val="0"/>
              </a:spcBef>
              <a:defRPr/>
            </a:pPr>
            <a:r>
              <a:rPr lang="en-GB" sz="1800" dirty="0">
                <a:solidFill>
                  <a:schemeClr val="bg1"/>
                </a:solidFill>
                <a:latin typeface="Arial" panose="020B0604020202020204" pitchFamily="34" charset="0"/>
                <a:cs typeface="Arial" panose="020B0604020202020204" pitchFamily="34" charset="0"/>
              </a:rPr>
              <a:t>How can you as leaders use the practice of inquiry to gain insights</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into the reliability of your clinical systems and process? </a:t>
            </a:r>
            <a:endPar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289FDCC-CA72-0BC0-EE30-C1287115EE1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4: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275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34</a:t>
            </a:fld>
            <a:endParaRPr lang="en-CA"/>
          </a:p>
        </p:txBody>
      </p:sp>
      <p:pic>
        <p:nvPicPr>
          <p:cNvPr id="10" name="Picture 9">
            <a:extLst>
              <a:ext uri="{FF2B5EF4-FFF2-40B4-BE49-F238E27FC236}">
                <a16:creationId xmlns:a16="http://schemas.microsoft.com/office/drawing/2014/main" id="{EC276065-4999-A8F6-7BC2-D58292104C8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B5407076-0FDB-DCFF-F378-65F3902A942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443373"/>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our clinical systems and processes reliable?” </a:t>
            </a:r>
          </a:p>
        </p:txBody>
      </p:sp>
    </p:spTree>
    <p:extLst>
      <p:ext uri="{BB962C8B-B14F-4D97-AF65-F5344CB8AC3E}">
        <p14:creationId xmlns:p14="http://schemas.microsoft.com/office/powerpoint/2010/main" val="17515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67F5-F884-B4CF-D6BA-6DE3576D25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B355E-E8BF-5988-5594-321D2CF392A6}"/>
              </a:ext>
            </a:extLst>
          </p:cNvPr>
          <p:cNvSpPr>
            <a:spLocks noGrp="1"/>
          </p:cNvSpPr>
          <p:nvPr>
            <p:ph type="sldNum" sz="quarter" idx="12"/>
          </p:nvPr>
        </p:nvSpPr>
        <p:spPr/>
        <p:txBody>
          <a:bodyPr/>
          <a:lstStyle/>
          <a:p>
            <a:fld id="{7D0AB2B7-A222-44FF-B180-C8F0FD623967}" type="slidenum">
              <a:rPr lang="en-CA" smtClean="0"/>
              <a:t>35</a:t>
            </a:fld>
            <a:endParaRPr lang="en-CA"/>
          </a:p>
        </p:txBody>
      </p:sp>
      <p:pic>
        <p:nvPicPr>
          <p:cNvPr id="5" name="Picture 4">
            <a:extLst>
              <a:ext uri="{FF2B5EF4-FFF2-40B4-BE49-F238E27FC236}">
                <a16:creationId xmlns:a16="http://schemas.microsoft.com/office/drawing/2014/main" id="{5A8010FA-C823-D914-7D56-572A27CDB88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430057" y="763547"/>
            <a:ext cx="5331885" cy="5021505"/>
          </a:xfrm>
          <a:prstGeom prst="rect">
            <a:avLst/>
          </a:prstGeom>
        </p:spPr>
      </p:pic>
      <p:pic>
        <p:nvPicPr>
          <p:cNvPr id="3" name="Picture 2" descr="A visual of the MMS framework. The icon for Sensitivity to operations (is care safe today?) is highlighted.">
            <a:extLst>
              <a:ext uri="{FF2B5EF4-FFF2-40B4-BE49-F238E27FC236}">
                <a16:creationId xmlns:a16="http://schemas.microsoft.com/office/drawing/2014/main" id="{F4479B21-4F4D-82CB-DF0D-6544AFBACB0F}"/>
              </a:ext>
            </a:extLst>
          </p:cNvPr>
          <p:cNvPicPr>
            <a:picLocks noChangeAspect="1"/>
          </p:cNvPicPr>
          <p:nvPr/>
        </p:nvPicPr>
        <p:blipFill>
          <a:blip r:embed="rId4"/>
          <a:stretch>
            <a:fillRect/>
          </a:stretch>
        </p:blipFill>
        <p:spPr>
          <a:xfrm>
            <a:off x="6701758" y="4296166"/>
            <a:ext cx="1949652" cy="1949652"/>
          </a:xfrm>
          <a:prstGeom prst="rect">
            <a:avLst/>
          </a:prstGeom>
        </p:spPr>
      </p:pic>
      <p:sp>
        <p:nvSpPr>
          <p:cNvPr id="4" name="Title 3">
            <a:extLst>
              <a:ext uri="{FF2B5EF4-FFF2-40B4-BE49-F238E27FC236}">
                <a16:creationId xmlns:a16="http://schemas.microsoft.com/office/drawing/2014/main" id="{15567693-5A98-489B-5C22-3FA5E9D265EF}"/>
              </a:ext>
            </a:extLst>
          </p:cNvPr>
          <p:cNvSpPr>
            <a:spLocks noGrp="1"/>
          </p:cNvSpPr>
          <p:nvPr>
            <p:ph type="title" idx="4294967295"/>
          </p:nvPr>
        </p:nvSpPr>
        <p:spPr>
          <a:xfrm>
            <a:off x="739048" y="-1665544"/>
            <a:ext cx="10515600" cy="1325563"/>
          </a:xfrm>
        </p:spPr>
        <p:txBody>
          <a:bodyPr/>
          <a:lstStyle/>
          <a:p>
            <a:r>
              <a:rPr lang="en-CA" dirty="0"/>
              <a:t>Sensitivity to operations</a:t>
            </a:r>
          </a:p>
        </p:txBody>
      </p:sp>
    </p:spTree>
    <p:extLst>
      <p:ext uri="{BB962C8B-B14F-4D97-AF65-F5344CB8AC3E}">
        <p14:creationId xmlns:p14="http://schemas.microsoft.com/office/powerpoint/2010/main" val="31298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E131F2-473A-68DB-4D0B-EF3764754DB0}"/>
              </a:ext>
            </a:extLst>
          </p:cNvPr>
          <p:cNvSpPr>
            <a:spLocks noGrp="1"/>
          </p:cNvSpPr>
          <p:nvPr>
            <p:ph type="sldNum" sz="quarter" idx="12"/>
          </p:nvPr>
        </p:nvSpPr>
        <p:spPr/>
        <p:txBody>
          <a:bodyPr/>
          <a:lstStyle/>
          <a:p>
            <a:fld id="{7D0AB2B7-A222-44FF-B180-C8F0FD623967}" type="slidenum">
              <a:rPr lang="en-CA" smtClean="0"/>
              <a:t>36</a:t>
            </a:fld>
            <a:endParaRPr lang="en-CA"/>
          </a:p>
        </p:txBody>
      </p:sp>
      <p:pic>
        <p:nvPicPr>
          <p:cNvPr id="6" name="Picture 5" descr="Photo of a woman holding her chin, thinking.">
            <a:extLst>
              <a:ext uri="{FF2B5EF4-FFF2-40B4-BE49-F238E27FC236}">
                <a16:creationId xmlns:a16="http://schemas.microsoft.com/office/drawing/2014/main" id="{E8B5C0EA-8BD4-D05D-97A9-622815C45F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80530" y="675501"/>
            <a:ext cx="3182400" cy="3182400"/>
          </a:xfrm>
          <a:prstGeom prst="rect">
            <a:avLst/>
          </a:prstGeom>
        </p:spPr>
      </p:pic>
      <p:sp>
        <p:nvSpPr>
          <p:cNvPr id="11" name="Title 4">
            <a:extLst>
              <a:ext uri="{FF2B5EF4-FFF2-40B4-BE49-F238E27FC236}">
                <a16:creationId xmlns:a16="http://schemas.microsoft.com/office/drawing/2014/main" id="{F47400BE-A8EB-0491-1D6A-783A1399B325}"/>
              </a:ext>
            </a:extLst>
          </p:cNvPr>
          <p:cNvSpPr txBox="1">
            <a:spLocks/>
          </p:cNvSpPr>
          <p:nvPr/>
        </p:nvSpPr>
        <p:spPr>
          <a:xfrm>
            <a:off x="8380530" y="198568"/>
            <a:ext cx="3182400"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Perceiving</a:t>
            </a:r>
          </a:p>
        </p:txBody>
      </p:sp>
      <p:sp>
        <p:nvSpPr>
          <p:cNvPr id="10" name="Title 4">
            <a:extLst>
              <a:ext uri="{FF2B5EF4-FFF2-40B4-BE49-F238E27FC236}">
                <a16:creationId xmlns:a16="http://schemas.microsoft.com/office/drawing/2014/main" id="{F66F9C4A-1FE2-ABF2-5787-F33D6CF7B343}"/>
              </a:ext>
            </a:extLst>
          </p:cNvPr>
          <p:cNvSpPr txBox="1">
            <a:spLocks/>
          </p:cNvSpPr>
          <p:nvPr/>
        </p:nvSpPr>
        <p:spPr>
          <a:xfrm>
            <a:off x="4421273" y="211334"/>
            <a:ext cx="3182524"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Listening</a:t>
            </a:r>
          </a:p>
        </p:txBody>
      </p:sp>
      <p:pic>
        <p:nvPicPr>
          <p:cNvPr id="4" name="Picture 3" descr="Photo of a man wearing an adventurer outfit looking through binoculars.">
            <a:extLst>
              <a:ext uri="{FF2B5EF4-FFF2-40B4-BE49-F238E27FC236}">
                <a16:creationId xmlns:a16="http://schemas.microsoft.com/office/drawing/2014/main" id="{8F3AD19D-25D4-7849-89F9-652EC594929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2017" y="674556"/>
            <a:ext cx="3182523" cy="3177915"/>
          </a:xfrm>
          <a:prstGeom prst="rect">
            <a:avLst/>
          </a:prstGeom>
        </p:spPr>
      </p:pic>
      <p:pic>
        <p:nvPicPr>
          <p:cNvPr id="5" name="Picture 4" descr="Photo of a woman holding a hand to her ear.">
            <a:extLst>
              <a:ext uri="{FF2B5EF4-FFF2-40B4-BE49-F238E27FC236}">
                <a16:creationId xmlns:a16="http://schemas.microsoft.com/office/drawing/2014/main" id="{B4AA873F-D573-22E5-DB5C-AF36B6DE0A54}"/>
              </a:ext>
            </a:extLst>
          </p:cNvPr>
          <p:cNvPicPr>
            <a:picLocks/>
          </p:cNvPicPr>
          <p:nvPr/>
        </p:nvPicPr>
        <p:blipFill>
          <a:blip r:embed="rId5">
            <a:extLst>
              <a:ext uri="{28A0092B-C50C-407E-A947-70E740481C1C}">
                <a14:useLocalDpi xmlns:a14="http://schemas.microsoft.com/office/drawing/2010/main"/>
              </a:ext>
            </a:extLst>
          </a:blip>
          <a:srcRect t="-375"/>
          <a:stretch/>
        </p:blipFill>
        <p:spPr>
          <a:xfrm>
            <a:off x="4421273" y="674555"/>
            <a:ext cx="3182524" cy="3177915"/>
          </a:xfrm>
          <a:prstGeom prst="rect">
            <a:avLst/>
          </a:prstGeom>
        </p:spPr>
      </p:pic>
      <p:sp>
        <p:nvSpPr>
          <p:cNvPr id="9" name="Title 4">
            <a:extLst>
              <a:ext uri="{FF2B5EF4-FFF2-40B4-BE49-F238E27FC236}">
                <a16:creationId xmlns:a16="http://schemas.microsoft.com/office/drawing/2014/main" id="{9E2E3A05-C83E-9185-440B-455B09CC18D1}"/>
              </a:ext>
            </a:extLst>
          </p:cNvPr>
          <p:cNvSpPr txBox="1">
            <a:spLocks/>
          </p:cNvSpPr>
          <p:nvPr/>
        </p:nvSpPr>
        <p:spPr>
          <a:xfrm>
            <a:off x="462014" y="198569"/>
            <a:ext cx="3182525"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Observing</a:t>
            </a:r>
          </a:p>
        </p:txBody>
      </p:sp>
      <p:sp>
        <p:nvSpPr>
          <p:cNvPr id="8" name="TextBox 7">
            <a:extLst>
              <a:ext uri="{FF2B5EF4-FFF2-40B4-BE49-F238E27FC236}">
                <a16:creationId xmlns:a16="http://schemas.microsoft.com/office/drawing/2014/main" id="{74462AB0-3B83-A338-5445-04C75A59DD0F}"/>
              </a:ext>
            </a:extLst>
          </p:cNvPr>
          <p:cNvSpPr txBox="1"/>
          <p:nvPr/>
        </p:nvSpPr>
        <p:spPr>
          <a:xfrm>
            <a:off x="376293" y="4729409"/>
            <a:ext cx="106639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Sensitivity to operations </a:t>
            </a:r>
            <a:r>
              <a:rPr lang="en-CA" dirty="0"/>
              <a:t>concentrates on the day-to-day, hour-by-hour and even minute-by-minute management of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involves capturing safety intelligence through </a:t>
            </a:r>
            <a:r>
              <a:rPr lang="en-US" b="1" dirty="0">
                <a:solidFill>
                  <a:srgbClr val="3E348F"/>
                </a:solidFill>
              </a:rPr>
              <a:t>observing, listening and perceiving </a:t>
            </a:r>
            <a:r>
              <a:rPr lang="en-US" dirty="0"/>
              <a:t>the healthcare setting and then </a:t>
            </a:r>
            <a:r>
              <a:rPr lang="en-US" b="1" dirty="0">
                <a:solidFill>
                  <a:srgbClr val="3E348F"/>
                </a:solidFill>
                <a:latin typeface="Arial" panose="020B0604020202020204"/>
              </a:rPr>
              <a:t>acting on the information you have gathered. </a:t>
            </a:r>
          </a:p>
        </p:txBody>
      </p:sp>
      <p:sp>
        <p:nvSpPr>
          <p:cNvPr id="7" name="Title 6">
            <a:extLst>
              <a:ext uri="{FF2B5EF4-FFF2-40B4-BE49-F238E27FC236}">
                <a16:creationId xmlns:a16="http://schemas.microsoft.com/office/drawing/2014/main" id="{DDAEEEB6-CC44-8766-2113-BB6AA24EFDA0}"/>
              </a:ext>
            </a:extLst>
          </p:cNvPr>
          <p:cNvSpPr txBox="1">
            <a:spLocks noGrp="1"/>
          </p:cNvSpPr>
          <p:nvPr>
            <p:ph type="title" idx="4294967295"/>
          </p:nvPr>
        </p:nvSpPr>
        <p:spPr>
          <a:xfrm>
            <a:off x="376293" y="3996651"/>
            <a:ext cx="1074964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a:ea typeface="+mn-ea"/>
                <a:cs typeface="+mn-cs"/>
              </a:rPr>
              <a:t>Sensitivity to operations: Is care safe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E820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39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A4D06-ED65-6533-0CED-4BDA435C5238}"/>
              </a:ext>
            </a:extLst>
          </p:cNvPr>
          <p:cNvSpPr>
            <a:spLocks noGrp="1"/>
          </p:cNvSpPr>
          <p:nvPr>
            <p:ph type="sldNum" sz="quarter" idx="12"/>
          </p:nvPr>
        </p:nvSpPr>
        <p:spPr/>
        <p:txBody>
          <a:bodyPr/>
          <a:lstStyle/>
          <a:p>
            <a:fld id="{7D0AB2B7-A222-44FF-B180-C8F0FD623967}" type="slidenum">
              <a:rPr lang="en-CA" smtClean="0"/>
              <a:pPr/>
              <a:t>37</a:t>
            </a:fld>
            <a:endParaRPr lang="en-CA"/>
          </a:p>
        </p:txBody>
      </p:sp>
      <p:sp>
        <p:nvSpPr>
          <p:cNvPr id="4" name="Content Placeholder 2">
            <a:extLst>
              <a:ext uri="{FF2B5EF4-FFF2-40B4-BE49-F238E27FC236}">
                <a16:creationId xmlns:a16="http://schemas.microsoft.com/office/drawing/2014/main" id="{B887ED1F-1A12-77F2-AE1C-5CA540B89B03}"/>
              </a:ext>
            </a:extLst>
          </p:cNvPr>
          <p:cNvSpPr txBox="1">
            <a:spLocks/>
          </p:cNvSpPr>
          <p:nvPr/>
        </p:nvSpPr>
        <p:spPr>
          <a:xfrm>
            <a:off x="419100" y="1340164"/>
            <a:ext cx="8864600" cy="50403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Monotype Sorts" charset="0"/>
              <a:buNone/>
              <a:defRPr/>
            </a:pPr>
            <a:r>
              <a:rPr lang="en-GB" sz="2400" b="1" dirty="0">
                <a:latin typeface="Arial"/>
                <a:cs typeface="Arial"/>
              </a:rPr>
              <a:t>Individual:</a:t>
            </a:r>
          </a:p>
          <a:p>
            <a:pPr>
              <a:buClr>
                <a:schemeClr val="tx1"/>
              </a:buClr>
              <a:defRPr/>
            </a:pPr>
            <a:r>
              <a:rPr lang="en-GB" sz="2400" dirty="0">
                <a:latin typeface="Arial"/>
                <a:cs typeface="Arial"/>
              </a:rPr>
              <a:t>Monitor patients/residents/clients/care partners watching for subtle signs of behaviour change, deterioration or improvement.</a:t>
            </a:r>
          </a:p>
          <a:p>
            <a:pPr>
              <a:buClr>
                <a:schemeClr val="tx1"/>
              </a:buClr>
              <a:buFont typeface="Monotype Sorts" charset="0"/>
              <a:buNone/>
              <a:defRPr/>
            </a:pPr>
            <a:endParaRPr lang="en-GB" sz="400" dirty="0">
              <a:latin typeface="Arial"/>
              <a:cs typeface="Arial"/>
            </a:endParaRPr>
          </a:p>
          <a:p>
            <a:pPr>
              <a:buClr>
                <a:schemeClr val="tx1"/>
              </a:buClr>
              <a:buFont typeface="Monotype Sorts" charset="0"/>
              <a:buNone/>
              <a:defRPr/>
            </a:pPr>
            <a:r>
              <a:rPr lang="en-GB" sz="2400" b="1" dirty="0">
                <a:latin typeface="Arial"/>
                <a:cs typeface="Arial"/>
              </a:rPr>
              <a:t>Team:</a:t>
            </a:r>
          </a:p>
          <a:p>
            <a:pPr>
              <a:buClr>
                <a:schemeClr val="tx1"/>
              </a:buClr>
              <a:defRPr/>
            </a:pPr>
            <a:r>
              <a:rPr lang="en-GB" sz="2400" dirty="0">
                <a:latin typeface="Arial"/>
                <a:cs typeface="Arial"/>
              </a:rPr>
              <a:t>Monitor teams for signs of absenteeism, apathy,</a:t>
            </a:r>
            <a:br>
              <a:rPr lang="en-GB" sz="2400" dirty="0">
                <a:latin typeface="Arial"/>
                <a:cs typeface="Arial"/>
              </a:rPr>
            </a:br>
            <a:r>
              <a:rPr lang="en-GB" sz="2400" dirty="0">
                <a:latin typeface="Arial"/>
                <a:cs typeface="Arial"/>
              </a:rPr>
              <a:t>discord, fatigue or lapses in standards. </a:t>
            </a:r>
          </a:p>
          <a:p>
            <a:pPr>
              <a:buClr>
                <a:schemeClr val="tx1"/>
              </a:buClr>
              <a:buFont typeface="Monotype Sorts" charset="0"/>
              <a:buNone/>
              <a:defRPr/>
            </a:pPr>
            <a:endParaRPr lang="en-GB" sz="400" dirty="0">
              <a:latin typeface="Arial"/>
              <a:cs typeface="Arial"/>
            </a:endParaRPr>
          </a:p>
          <a:p>
            <a:pPr>
              <a:buClr>
                <a:schemeClr val="tx1"/>
              </a:buClr>
              <a:buFont typeface="Monotype Sorts" charset="0"/>
              <a:buNone/>
              <a:defRPr/>
            </a:pPr>
            <a:r>
              <a:rPr lang="en-GB" sz="2400" b="1" dirty="0">
                <a:latin typeface="Arial"/>
                <a:cs typeface="Arial"/>
              </a:rPr>
              <a:t>Organization:</a:t>
            </a:r>
          </a:p>
          <a:p>
            <a:pPr>
              <a:buClr>
                <a:schemeClr val="tx1"/>
              </a:buClr>
              <a:defRPr/>
            </a:pPr>
            <a:r>
              <a:rPr lang="en-GB" sz="2400" dirty="0">
                <a:latin typeface="Arial"/>
                <a:cs typeface="Arial"/>
              </a:rPr>
              <a:t>Be alert to the impact of staff shortages, staff health and wellbeing, availability of tools to do the work, equipment breakdowns, sudden increases in demands and a host of other potential problems.</a:t>
            </a:r>
          </a:p>
          <a:p>
            <a:pPr>
              <a:buClr>
                <a:schemeClr val="tx1"/>
              </a:buClr>
              <a:defRPr/>
            </a:pPr>
            <a:endParaRPr lang="en-GB" sz="800" dirty="0">
              <a:solidFill>
                <a:srgbClr val="6A6A6A"/>
              </a:solidFill>
              <a:latin typeface="Arial"/>
              <a:cs typeface="Arial"/>
            </a:endParaRPr>
          </a:p>
          <a:p>
            <a:pPr>
              <a:buClr>
                <a:schemeClr val="tx1"/>
              </a:buClr>
              <a:defRPr/>
            </a:pPr>
            <a:endParaRPr lang="en-GB" sz="200" dirty="0">
              <a:solidFill>
                <a:srgbClr val="6A6A6A"/>
              </a:solidFill>
              <a:latin typeface="Arial"/>
              <a:cs typeface="Arial"/>
            </a:endParaRPr>
          </a:p>
          <a:p>
            <a:pPr algn="ctr">
              <a:buClr>
                <a:schemeClr val="tx1"/>
              </a:buClr>
              <a:buFont typeface="Monotype Sorts" charset="0"/>
              <a:buNone/>
              <a:defRPr/>
            </a:pPr>
            <a:r>
              <a:rPr lang="en-US" sz="2400" b="1" i="1" dirty="0">
                <a:solidFill>
                  <a:srgbClr val="3E348F"/>
                </a:solidFill>
                <a:latin typeface="Arial"/>
                <a:cs typeface="Arial"/>
              </a:rPr>
              <a:t>Act on the information you have gathered! </a:t>
            </a:r>
            <a:endParaRPr lang="en-GB" sz="2400" b="1" i="1" dirty="0">
              <a:solidFill>
                <a:srgbClr val="3E348F"/>
              </a:solidFill>
              <a:latin typeface="Arial"/>
              <a:cs typeface="Arial"/>
            </a:endParaRPr>
          </a:p>
        </p:txBody>
      </p:sp>
      <p:sp>
        <p:nvSpPr>
          <p:cNvPr id="3" name="Title 1">
            <a:extLst>
              <a:ext uri="{FF2B5EF4-FFF2-40B4-BE49-F238E27FC236}">
                <a16:creationId xmlns:a16="http://schemas.microsoft.com/office/drawing/2014/main" id="{3B78678D-E24B-0D2C-89EA-D87F2F913C39}"/>
              </a:ext>
            </a:extLst>
          </p:cNvPr>
          <p:cNvSpPr txBox="1">
            <a:spLocks noGrp="1" noChangeArrowheads="1"/>
          </p:cNvSpPr>
          <p:nvPr>
            <p:ph type="title" idx="4294967295"/>
          </p:nvPr>
        </p:nvSpPr>
        <p:spPr>
          <a:xfrm>
            <a:off x="419100" y="480533"/>
            <a:ext cx="10566400" cy="701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a:t>
            </a:r>
          </a:p>
        </p:txBody>
      </p:sp>
    </p:spTree>
    <p:extLst>
      <p:ext uri="{BB962C8B-B14F-4D97-AF65-F5344CB8AC3E}">
        <p14:creationId xmlns:p14="http://schemas.microsoft.com/office/powerpoint/2010/main" val="41506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38</a:t>
            </a:fld>
            <a:endParaRPr lang="en-CA"/>
          </a:p>
        </p:txBody>
      </p:sp>
      <p:pic>
        <p:nvPicPr>
          <p:cNvPr id="5" name="Picture 4">
            <a:extLst>
              <a:ext uri="{FF2B5EF4-FFF2-40B4-BE49-F238E27FC236}">
                <a16:creationId xmlns:a16="http://schemas.microsoft.com/office/drawing/2014/main" id="{FDCE3335-879E-9892-FFF3-F893E4F9DDE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20788" y="4408946"/>
            <a:ext cx="1943840" cy="1830686"/>
          </a:xfrm>
          <a:prstGeom prst="rect">
            <a:avLst/>
          </a:prstGeom>
        </p:spPr>
      </p:pic>
      <p:pic>
        <p:nvPicPr>
          <p:cNvPr id="7" name="Picture 6">
            <a:extLst>
              <a:ext uri="{FF2B5EF4-FFF2-40B4-BE49-F238E27FC236}">
                <a16:creationId xmlns:a16="http://schemas.microsoft.com/office/drawing/2014/main" id="{80D733F8-0ED2-E1B4-9A20-EB571D4DBCF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7090" y="5660628"/>
            <a:ext cx="717551" cy="717551"/>
          </a:xfrm>
          <a:prstGeom prst="rect">
            <a:avLst/>
          </a:prstGeom>
        </p:spPr>
      </p:pic>
      <p:sp>
        <p:nvSpPr>
          <p:cNvPr id="8" name="Content Placeholder 2">
            <a:extLst>
              <a:ext uri="{FF2B5EF4-FFF2-40B4-BE49-F238E27FC236}">
                <a16:creationId xmlns:a16="http://schemas.microsoft.com/office/drawing/2014/main" id="{7B96AE51-29C6-E6E4-32D0-1C39DF948DDF}"/>
              </a:ext>
            </a:extLst>
          </p:cNvPr>
          <p:cNvSpPr txBox="1">
            <a:spLocks/>
          </p:cNvSpPr>
          <p:nvPr/>
        </p:nvSpPr>
        <p:spPr>
          <a:xfrm>
            <a:off x="838200" y="2794369"/>
            <a:ext cx="5114194"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400" dirty="0"/>
              <a:t>Observation activity </a:t>
            </a:r>
          </a:p>
          <a:p>
            <a:pPr>
              <a:buClr>
                <a:schemeClr val="tx1"/>
              </a:buClr>
            </a:pPr>
            <a:r>
              <a:rPr lang="en-US" sz="2400" dirty="0"/>
              <a:t>Safety walk rounds</a:t>
            </a:r>
          </a:p>
          <a:p>
            <a:pPr>
              <a:buClr>
                <a:schemeClr val="tx1"/>
              </a:buClr>
            </a:pPr>
            <a:r>
              <a:rPr lang="en-US" sz="2400" dirty="0"/>
              <a:t>Operational meetings, structured handovers and rounds</a:t>
            </a:r>
          </a:p>
          <a:p>
            <a:pPr>
              <a:buClr>
                <a:schemeClr val="tx1"/>
              </a:buClr>
            </a:pPr>
            <a:r>
              <a:rPr lang="en-US" sz="2400" dirty="0"/>
              <a:t>Safety tickets</a:t>
            </a:r>
          </a:p>
          <a:p>
            <a:pPr>
              <a:buClr>
                <a:schemeClr val="tx1"/>
              </a:buClr>
            </a:pPr>
            <a:endParaRPr lang="en-US" sz="2400" dirty="0"/>
          </a:p>
          <a:p>
            <a:pPr>
              <a:buClr>
                <a:schemeClr val="tx1"/>
              </a:buClr>
            </a:pPr>
            <a:endParaRPr lang="en-US" sz="2400" dirty="0"/>
          </a:p>
          <a:p>
            <a:pPr>
              <a:buClr>
                <a:schemeClr val="tx1"/>
              </a:buClr>
            </a:pPr>
            <a:endParaRPr lang="en-US" sz="2400" dirty="0"/>
          </a:p>
        </p:txBody>
      </p:sp>
      <p:sp>
        <p:nvSpPr>
          <p:cNvPr id="9" name="Content Placeholder 2">
            <a:extLst>
              <a:ext uri="{FF2B5EF4-FFF2-40B4-BE49-F238E27FC236}">
                <a16:creationId xmlns:a16="http://schemas.microsoft.com/office/drawing/2014/main" id="{5309F93B-6E92-9CA5-6D2E-F667B21785C9}"/>
              </a:ext>
            </a:extLst>
          </p:cNvPr>
          <p:cNvSpPr txBox="1">
            <a:spLocks/>
          </p:cNvSpPr>
          <p:nvPr/>
        </p:nvSpPr>
        <p:spPr>
          <a:xfrm>
            <a:off x="6044937" y="2794369"/>
            <a:ext cx="51141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400" dirty="0"/>
              <a:t>Briefings and debriefings</a:t>
            </a:r>
          </a:p>
          <a:p>
            <a:pPr>
              <a:buClr>
                <a:schemeClr val="tx1"/>
              </a:buClr>
            </a:pPr>
            <a:r>
              <a:rPr lang="en-US" sz="2400" dirty="0"/>
              <a:t>Safety conversations</a:t>
            </a:r>
            <a:br>
              <a:rPr lang="en-US" sz="2400" dirty="0"/>
            </a:br>
            <a:r>
              <a:rPr lang="en-US" sz="2400" dirty="0"/>
              <a:t>with staff and patients</a:t>
            </a:r>
          </a:p>
          <a:p>
            <a:pPr>
              <a:buClr>
                <a:schemeClr val="tx1"/>
              </a:buClr>
            </a:pPr>
            <a:r>
              <a:rPr lang="en-US" sz="2400" dirty="0"/>
              <a:t>Patient interviews</a:t>
            </a:r>
          </a:p>
          <a:p>
            <a:pPr>
              <a:buClr>
                <a:schemeClr val="tx1"/>
              </a:buClr>
            </a:pPr>
            <a:r>
              <a:rPr lang="en-US" sz="2400" dirty="0"/>
              <a:t>Safety huddles </a:t>
            </a:r>
          </a:p>
          <a:p>
            <a:pPr>
              <a:buClr>
                <a:schemeClr val="tx1"/>
              </a:buClr>
            </a:pPr>
            <a:endParaRPr lang="en-US" sz="2400" dirty="0"/>
          </a:p>
          <a:p>
            <a:pPr>
              <a:buClr>
                <a:schemeClr val="tx1"/>
              </a:buClr>
            </a:pPr>
            <a:endParaRPr lang="en-US" sz="2400"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838200" y="874876"/>
            <a:ext cx="10446984" cy="15761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build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Sensitivity to operations?</a:t>
            </a:r>
          </a:p>
        </p:txBody>
      </p:sp>
    </p:spTree>
    <p:extLst>
      <p:ext uri="{BB962C8B-B14F-4D97-AF65-F5344CB8AC3E}">
        <p14:creationId xmlns:p14="http://schemas.microsoft.com/office/powerpoint/2010/main" val="355494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39</a:t>
            </a:fld>
            <a:endParaRPr lang="en-CA"/>
          </a:p>
        </p:txBody>
      </p:sp>
      <p:pic>
        <p:nvPicPr>
          <p:cNvPr id="6" name="Picture 5">
            <a:extLst>
              <a:ext uri="{FF2B5EF4-FFF2-40B4-BE49-F238E27FC236}">
                <a16:creationId xmlns:a16="http://schemas.microsoft.com/office/drawing/2014/main" id="{48846E80-3C7E-7654-3FDF-8315FC44E05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20788" y="4408946"/>
            <a:ext cx="1943840" cy="1830685"/>
          </a:xfrm>
          <a:prstGeom prst="rect">
            <a:avLst/>
          </a:prstGeom>
        </p:spPr>
      </p:pic>
      <p:pic>
        <p:nvPicPr>
          <p:cNvPr id="8" name="Picture 7">
            <a:extLst>
              <a:ext uri="{FF2B5EF4-FFF2-40B4-BE49-F238E27FC236}">
                <a16:creationId xmlns:a16="http://schemas.microsoft.com/office/drawing/2014/main" id="{0CE5FB6F-770D-D94E-E631-31C5B93EED1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7090" y="5660628"/>
            <a:ext cx="717551" cy="717551"/>
          </a:xfrm>
          <a:prstGeom prst="rect">
            <a:avLst/>
          </a:prstGeom>
        </p:spPr>
      </p:pic>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67010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 </a:t>
            </a:r>
          </a:p>
        </p:txBody>
      </p:sp>
    </p:spTree>
    <p:extLst>
      <p:ext uri="{BB962C8B-B14F-4D97-AF65-F5344CB8AC3E}">
        <p14:creationId xmlns:p14="http://schemas.microsoft.com/office/powerpoint/2010/main" val="33540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5ED5-4B2D-8000-FC3D-0CFC1F958A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044FC9-0700-2211-D4A2-AE997B9EB33D}"/>
              </a:ext>
            </a:extLst>
          </p:cNvPr>
          <p:cNvSpPr>
            <a:spLocks noGrp="1"/>
          </p:cNvSpPr>
          <p:nvPr>
            <p:ph idx="1"/>
          </p:nvPr>
        </p:nvSpPr>
        <p:spPr>
          <a:xfrm>
            <a:off x="838200" y="1243014"/>
            <a:ext cx="10515600" cy="4933949"/>
          </a:xfrm>
        </p:spPr>
        <p:txBody>
          <a:bodyPr vert="horz" lIns="91440" tIns="45720" rIns="91440" bIns="45720" rtlCol="0" anchor="t">
            <a:normAutofit fontScale="92500"/>
          </a:bodyPr>
          <a:lstStyle/>
          <a:p>
            <a:pPr>
              <a:buClr>
                <a:schemeClr val="tx1"/>
              </a:buClr>
            </a:pPr>
            <a:r>
              <a:rPr lang="en-US" sz="2400" b="1" dirty="0"/>
              <a:t>Anticipation &amp; preparedness </a:t>
            </a:r>
          </a:p>
          <a:p>
            <a:pPr lvl="1">
              <a:buClr>
                <a:schemeClr val="tx1"/>
              </a:buClr>
            </a:pPr>
            <a:r>
              <a:rPr lang="en-US" dirty="0">
                <a:hlinkClick r:id="rId2" action="ppaction://hlinksldjump"/>
              </a:rPr>
              <a:t>Theory</a:t>
            </a:r>
            <a:endParaRPr lang="en-US" dirty="0"/>
          </a:p>
          <a:p>
            <a:pPr lvl="1">
              <a:buClr>
                <a:schemeClr val="tx1"/>
              </a:buClr>
            </a:pPr>
            <a:r>
              <a:rPr lang="en-US" dirty="0">
                <a:hlinkClick r:id="rId3" action="ppaction://hlinksldjump"/>
              </a:rPr>
              <a:t>Reflections on current state </a:t>
            </a:r>
            <a:endParaRPr lang="en-US" dirty="0"/>
          </a:p>
          <a:p>
            <a:pPr lvl="1">
              <a:buClr>
                <a:schemeClr val="tx1"/>
              </a:buClr>
            </a:pPr>
            <a:r>
              <a:rPr lang="en-US" dirty="0">
                <a:hlinkClick r:id="rId4" action="ppaction://hlinksldjump"/>
              </a:rPr>
              <a:t>Theme 7 - Looking at other data sets differently</a:t>
            </a:r>
            <a:endParaRPr lang="en-US" dirty="0"/>
          </a:p>
          <a:p>
            <a:pPr lvl="1">
              <a:buClr>
                <a:schemeClr val="tx1"/>
              </a:buClr>
            </a:pPr>
            <a:r>
              <a:rPr lang="en-US" dirty="0">
                <a:hlinkClick r:id="rId5" action="ppaction://hlinksldjump"/>
              </a:rPr>
              <a:t>Theme 8 - Horizon scanning to proactively identify emerging and future safety</a:t>
            </a:r>
            <a:endParaRPr lang="en-US" dirty="0"/>
          </a:p>
          <a:p>
            <a:pPr lvl="1">
              <a:buClr>
                <a:schemeClr val="tx1"/>
              </a:buClr>
            </a:pPr>
            <a:r>
              <a:rPr lang="en-CA" dirty="0">
                <a:hlinkClick r:id="rId6" action="ppaction://hlinksldjump"/>
              </a:rPr>
              <a:t>Reflections on future state</a:t>
            </a:r>
            <a:endParaRPr lang="en-CA" dirty="0"/>
          </a:p>
          <a:p>
            <a:pPr>
              <a:buClr>
                <a:schemeClr val="tx1"/>
              </a:buClr>
            </a:pPr>
            <a:r>
              <a:rPr lang="en-CA" sz="2400" b="1" dirty="0"/>
              <a:t>Integration &amp; learning</a:t>
            </a:r>
          </a:p>
          <a:p>
            <a:pPr lvl="1">
              <a:buClr>
                <a:schemeClr val="tx1"/>
              </a:buClr>
            </a:pPr>
            <a:r>
              <a:rPr lang="en-US" dirty="0">
                <a:hlinkClick r:id="rId7" action="ppaction://hlinksldjump"/>
              </a:rPr>
              <a:t>Theory</a:t>
            </a:r>
            <a:endParaRPr lang="en-US" dirty="0"/>
          </a:p>
          <a:p>
            <a:pPr lvl="1">
              <a:buClr>
                <a:schemeClr val="tx1"/>
              </a:buClr>
            </a:pPr>
            <a:r>
              <a:rPr lang="en-US" dirty="0">
                <a:hlinkClick r:id="rId8" action="ppaction://hlinksldjump"/>
              </a:rPr>
              <a:t>Reflections on current state </a:t>
            </a:r>
            <a:endParaRPr lang="en-US" dirty="0"/>
          </a:p>
          <a:p>
            <a:pPr lvl="1">
              <a:buClr>
                <a:schemeClr val="tx1"/>
              </a:buClr>
            </a:pPr>
            <a:r>
              <a:rPr lang="en-US" dirty="0">
                <a:hlinkClick r:id="rId9" action="ppaction://hlinksldjump"/>
              </a:rPr>
              <a:t>Theme 9 - Knowing learning happens</a:t>
            </a:r>
            <a:endParaRPr lang="en-US" dirty="0"/>
          </a:p>
          <a:p>
            <a:pPr lvl="1">
              <a:buClr>
                <a:schemeClr val="tx1"/>
              </a:buClr>
            </a:pPr>
            <a:r>
              <a:rPr lang="en-US" dirty="0">
                <a:hlinkClick r:id="rId10" action="ppaction://hlinksldjump"/>
              </a:rPr>
              <a:t>Theme 10 - Preventing integration fog</a:t>
            </a:r>
            <a:endParaRPr lang="en-US" dirty="0"/>
          </a:p>
          <a:p>
            <a:pPr lvl="1">
              <a:buClr>
                <a:schemeClr val="tx1"/>
              </a:buClr>
            </a:pPr>
            <a:r>
              <a:rPr lang="en-CA" dirty="0">
                <a:hlinkClick r:id="rId11" action="ppaction://hlinksldjump"/>
              </a:rPr>
              <a:t>Reflections on future state</a:t>
            </a:r>
            <a:endParaRPr lang="en-CA" dirty="0"/>
          </a:p>
          <a:p>
            <a:pPr>
              <a:buClr>
                <a:schemeClr val="tx1"/>
              </a:buClr>
            </a:pPr>
            <a:r>
              <a:rPr lang="en-CA" sz="2400" b="1" dirty="0">
                <a:hlinkClick r:id="rId12" action="ppaction://hlinksldjump"/>
              </a:rPr>
              <a:t>Additional resources</a:t>
            </a:r>
            <a:endParaRPr lang="en-CA" sz="2400" b="1" dirty="0"/>
          </a:p>
        </p:txBody>
      </p:sp>
      <p:sp>
        <p:nvSpPr>
          <p:cNvPr id="7" name="Title 1">
            <a:extLst>
              <a:ext uri="{FF2B5EF4-FFF2-40B4-BE49-F238E27FC236}">
                <a16:creationId xmlns:a16="http://schemas.microsoft.com/office/drawing/2014/main" id="{9282D3D7-1A32-9C00-C009-F72275F6B924}"/>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62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C0D59-EFC3-FD8F-9ECB-D28B87BD6331}"/>
              </a:ext>
            </a:extLst>
          </p:cNvPr>
          <p:cNvSpPr>
            <a:spLocks noGrp="1"/>
          </p:cNvSpPr>
          <p:nvPr>
            <p:ph type="sldNum" sz="quarter" idx="12"/>
          </p:nvPr>
        </p:nvSpPr>
        <p:spPr/>
        <p:txBody>
          <a:bodyPr/>
          <a:lstStyle/>
          <a:p>
            <a:fld id="{7D0AB2B7-A222-44FF-B180-C8F0FD623967}" type="slidenum">
              <a:rPr lang="en-CA" smtClean="0"/>
              <a:t>40</a:t>
            </a:fld>
            <a:endParaRPr lang="en-CA"/>
          </a:p>
        </p:txBody>
      </p:sp>
      <p:pic>
        <p:nvPicPr>
          <p:cNvPr id="10" name="Picture 9">
            <a:extLst>
              <a:ext uri="{FF2B5EF4-FFF2-40B4-BE49-F238E27FC236}">
                <a16:creationId xmlns:a16="http://schemas.microsoft.com/office/drawing/2014/main" id="{2024ABB3-0496-ED3A-19C2-7E651D11443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95259" y="1816979"/>
            <a:ext cx="3224041" cy="3224041"/>
          </a:xfrm>
          <a:prstGeom prst="rect">
            <a:avLst/>
          </a:prstGeom>
        </p:spPr>
      </p:pic>
      <p:pic>
        <p:nvPicPr>
          <p:cNvPr id="7" name="Picture 6">
            <a:extLst>
              <a:ext uri="{FF2B5EF4-FFF2-40B4-BE49-F238E27FC236}">
                <a16:creationId xmlns:a16="http://schemas.microsoft.com/office/drawing/2014/main" id="{4E3634B7-A38A-EBCF-52FF-9167EBC744A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540" y="1563080"/>
            <a:ext cx="5951107" cy="2803057"/>
          </a:xfrm>
          <a:prstGeom prst="rect">
            <a:avLst/>
          </a:prstGeom>
        </p:spPr>
      </p:pic>
      <p:sp>
        <p:nvSpPr>
          <p:cNvPr id="8" name="TextBox 7">
            <a:extLst>
              <a:ext uri="{FF2B5EF4-FFF2-40B4-BE49-F238E27FC236}">
                <a16:creationId xmlns:a16="http://schemas.microsoft.com/office/drawing/2014/main" id="{736C4EF3-1438-7DB8-A759-FCE136AE0C01}"/>
              </a:ext>
            </a:extLst>
          </p:cNvPr>
          <p:cNvSpPr txBox="1"/>
          <p:nvPr/>
        </p:nvSpPr>
        <p:spPr>
          <a:xfrm>
            <a:off x="1644152" y="3258141"/>
            <a:ext cx="4504185" cy="1107996"/>
          </a:xfrm>
          <a:prstGeom prst="rect">
            <a:avLst/>
          </a:prstGeom>
          <a:noFill/>
        </p:spPr>
        <p:txBody>
          <a:bodyPr wrap="square" rtlCol="0">
            <a:spAutoFit/>
          </a:bodyPr>
          <a:lstStyle/>
          <a:p>
            <a:pPr marL="342900" indent="-342900">
              <a:buAutoNum type="arabicPeriod"/>
            </a:pPr>
            <a:r>
              <a:rPr lang="en-GB" sz="1600" dirty="0">
                <a:solidFill>
                  <a:schemeClr val="bg1"/>
                </a:solidFill>
              </a:rPr>
              <a:t>Capacity to tune into ‘work as done’</a:t>
            </a:r>
          </a:p>
          <a:p>
            <a:pPr marL="342900" indent="-342900">
              <a:buAutoNum type="arabicPeriod"/>
            </a:pPr>
            <a:r>
              <a:rPr lang="en-GB" sz="1600" dirty="0">
                <a:solidFill>
                  <a:schemeClr val="bg1"/>
                </a:solidFill>
              </a:rPr>
              <a:t>Creating psychological safety when gathering insight</a:t>
            </a:r>
          </a:p>
          <a:p>
            <a:endParaRPr lang="en-US" dirty="0"/>
          </a:p>
        </p:txBody>
      </p:sp>
      <p:sp>
        <p:nvSpPr>
          <p:cNvPr id="9" name="Title 8">
            <a:extLst>
              <a:ext uri="{FF2B5EF4-FFF2-40B4-BE49-F238E27FC236}">
                <a16:creationId xmlns:a16="http://schemas.microsoft.com/office/drawing/2014/main" id="{A72E6DA3-D5D1-CCBC-FD96-1C900DD288B5}"/>
              </a:ext>
            </a:extLst>
          </p:cNvPr>
          <p:cNvSpPr txBox="1">
            <a:spLocks noGrp="1"/>
          </p:cNvSpPr>
          <p:nvPr>
            <p:ph type="title" idx="4294967295"/>
          </p:nvPr>
        </p:nvSpPr>
        <p:spPr>
          <a:xfrm>
            <a:off x="1987052" y="2396367"/>
            <a:ext cx="2828023"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to operations</a:t>
            </a:r>
            <a:endParaRPr kumimoji="0" lang="en-GB" sz="25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2369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41</a:t>
            </a:fld>
            <a:endParaRPr lang="en-CA"/>
          </a:p>
        </p:txBody>
      </p:sp>
      <p:pic>
        <p:nvPicPr>
          <p:cNvPr id="9" name="Picture 8">
            <a:extLst>
              <a:ext uri="{FF2B5EF4-FFF2-40B4-BE49-F238E27FC236}">
                <a16:creationId xmlns:a16="http://schemas.microsoft.com/office/drawing/2014/main" id="{A3B7907C-7E30-C5D7-646A-3CDE3163B8D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5: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that which may not be presented as a number?) </a:t>
            </a:r>
          </a:p>
        </p:txBody>
      </p:sp>
      <p:pic>
        <p:nvPicPr>
          <p:cNvPr id="10" name="Picture 9">
            <a:extLst>
              <a:ext uri="{FF2B5EF4-FFF2-40B4-BE49-F238E27FC236}">
                <a16:creationId xmlns:a16="http://schemas.microsoft.com/office/drawing/2014/main" id="{057731BA-6D08-9E89-EFFE-D8AA9A64C9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Tree>
    <p:extLst>
      <p:ext uri="{BB962C8B-B14F-4D97-AF65-F5344CB8AC3E}">
        <p14:creationId xmlns:p14="http://schemas.microsoft.com/office/powerpoint/2010/main" val="15608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42</a:t>
            </a:fld>
            <a:endParaRPr lang="en-CA"/>
          </a:p>
        </p:txBody>
      </p:sp>
      <p:pic>
        <p:nvPicPr>
          <p:cNvPr id="10" name="Picture 9">
            <a:extLst>
              <a:ext uri="{FF2B5EF4-FFF2-40B4-BE49-F238E27FC236}">
                <a16:creationId xmlns:a16="http://schemas.microsoft.com/office/drawing/2014/main" id="{DDEDD672-AF16-C365-38EB-5A483AF5E3B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pic>
        <p:nvPicPr>
          <p:cNvPr id="11" name="Picture 10">
            <a:extLst>
              <a:ext uri="{FF2B5EF4-FFF2-40B4-BE49-F238E27FC236}">
                <a16:creationId xmlns:a16="http://schemas.microsoft.com/office/drawing/2014/main" id="{B1773608-40A0-9BE6-8C20-16546952AD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
        <p:nvSpPr>
          <p:cNvPr id="3" name="Content Placeholder 8">
            <a:extLst>
              <a:ext uri="{FF2B5EF4-FFF2-40B4-BE49-F238E27FC236}">
                <a16:creationId xmlns:a16="http://schemas.microsoft.com/office/drawing/2014/main" id="{287A7FA9-2E1B-DC8A-BA78-7C15057D73BA}"/>
              </a:ext>
            </a:extLst>
          </p:cNvPr>
          <p:cNvSpPr>
            <a:spLocks noGrp="1"/>
          </p:cNvSpPr>
          <p:nvPr>
            <p:ph idx="1"/>
          </p:nvPr>
        </p:nvSpPr>
        <p:spPr>
          <a:xfrm>
            <a:off x="838200" y="2226606"/>
            <a:ext cx="7711338"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kumimoji="0" lang="en-US" sz="3600" b="1" i="0" u="none" strike="noStrike" cap="none" spc="0" normalizeH="0" baseline="0" noProof="0" dirty="0">
                <a:ln>
                  <a:noFill/>
                </a:ln>
                <a:effectLst/>
                <a:uLnTx/>
                <a:uFillTx/>
              </a:rPr>
              <a:t>Background</a:t>
            </a:r>
            <a:endParaRPr lang="en-US" sz="3600" b="1" dirty="0"/>
          </a:p>
          <a:p>
            <a:pPr>
              <a:spcBef>
                <a:spcPts val="0"/>
              </a:spcBef>
              <a:spcAft>
                <a:spcPts val="600"/>
              </a:spcAft>
              <a:buClr>
                <a:schemeClr val="tx1"/>
              </a:buClr>
              <a:defRPr/>
            </a:pPr>
            <a:r>
              <a:rPr kumimoji="0" lang="en-US" sz="1800" b="0" i="0" u="none" strike="noStrike" cap="none" spc="0" normalizeH="0" baseline="0" noProof="0" dirty="0">
                <a:ln>
                  <a:noFill/>
                </a:ln>
                <a:effectLst/>
                <a:uLnTx/>
                <a:uFillTx/>
              </a:rPr>
              <a:t>By ‘work as done’ we mean how </a:t>
            </a:r>
            <a:r>
              <a:rPr lang="en-US" sz="1800" dirty="0"/>
              <a:t>health</a:t>
            </a:r>
            <a:r>
              <a:rPr kumimoji="0" lang="en-US" sz="1800" b="0" i="0" u="none" strike="noStrike" cap="none" spc="0" normalizeH="0" baseline="0" noProof="0" dirty="0">
                <a:ln>
                  <a:noFill/>
                </a:ln>
                <a:effectLst/>
                <a:uLnTx/>
                <a:uFillTx/>
              </a:rPr>
              <a:t>care is delivered</a:t>
            </a:r>
            <a:br>
              <a:rPr kumimoji="0" lang="en-US" sz="1800" b="0" i="0" u="none" strike="noStrike" cap="none" spc="0" normalizeH="0" baseline="0" noProof="0" dirty="0">
                <a:ln>
                  <a:noFill/>
                </a:ln>
                <a:effectLst/>
                <a:uLnTx/>
                <a:uFillTx/>
              </a:rPr>
            </a:br>
            <a:r>
              <a:rPr kumimoji="0" lang="en-US" sz="1800" b="0" i="0" u="none" strike="noStrike" cap="none" spc="0" normalizeH="0" baseline="0" noProof="0" dirty="0">
                <a:ln>
                  <a:noFill/>
                </a:ln>
                <a:effectLst/>
                <a:uLnTx/>
                <a:uFillTx/>
              </a:rPr>
              <a:t>on an hour-by-hour, shift-by-shift basis. </a:t>
            </a:r>
          </a:p>
          <a:p>
            <a:pPr>
              <a:spcBef>
                <a:spcPts val="0"/>
              </a:spcBef>
              <a:spcAft>
                <a:spcPts val="600"/>
              </a:spcAft>
              <a:buClr>
                <a:schemeClr val="tx1"/>
              </a:buClr>
              <a:defRPr/>
            </a:pPr>
            <a:r>
              <a:rPr kumimoji="0" lang="en-US" sz="1800" b="0" i="0" u="none" strike="noStrike" cap="none" spc="0" normalizeH="0" baseline="0" noProof="0" dirty="0">
                <a:ln>
                  <a:noFill/>
                </a:ln>
                <a:effectLst/>
                <a:uLnTx/>
                <a:uFillTx/>
              </a:rPr>
              <a:t>We gather important insights into </a:t>
            </a:r>
            <a:r>
              <a:rPr lang="en-US" sz="1800" dirty="0"/>
              <a:t>safety through:</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conversations</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observations, </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listening, and </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tuning into how care is delivered</a:t>
            </a:r>
          </a:p>
          <a:p>
            <a:pPr>
              <a:spcBef>
                <a:spcPts val="0"/>
              </a:spcBef>
              <a:spcAft>
                <a:spcPts val="600"/>
              </a:spcAft>
              <a:buClr>
                <a:schemeClr val="tx1"/>
              </a:buClr>
              <a:defRPr/>
            </a:pPr>
            <a:r>
              <a:rPr kumimoji="0" lang="en-US" sz="1800" b="0" i="0" u="none" strike="noStrike" cap="none" spc="0" normalizeH="0" baseline="0" noProof="0" dirty="0">
                <a:ln>
                  <a:noFill/>
                </a:ln>
                <a:effectLst/>
                <a:uLnTx/>
                <a:uFillTx/>
              </a:rPr>
              <a:t>What we see, hear and perceive is as important as metrics</a:t>
            </a:r>
            <a:br>
              <a:rPr kumimoji="0" lang="en-US" sz="1800" b="0" i="0" u="none" strike="noStrike" cap="none" spc="0" normalizeH="0" baseline="0" noProof="0" dirty="0">
                <a:ln>
                  <a:noFill/>
                </a:ln>
                <a:effectLst/>
                <a:uLnTx/>
                <a:uFillTx/>
              </a:rPr>
            </a:br>
            <a:r>
              <a:rPr kumimoji="0" lang="en-US" sz="1800" b="0" i="0" u="none" strike="noStrike" cap="none" spc="0" normalizeH="0" baseline="0" noProof="0" dirty="0">
                <a:ln>
                  <a:noFill/>
                </a:ln>
                <a:effectLst/>
                <a:uLnTx/>
                <a:uFillTx/>
              </a:rPr>
              <a:t>we count and report. </a:t>
            </a:r>
          </a:p>
          <a:p>
            <a:pPr marL="0" indent="0">
              <a:buClr>
                <a:schemeClr val="tx1"/>
              </a:buClr>
              <a:buNone/>
            </a:pPr>
            <a:endParaRPr lang="en-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5: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spTree>
    <p:extLst>
      <p:ext uri="{BB962C8B-B14F-4D97-AF65-F5344CB8AC3E}">
        <p14:creationId xmlns:p14="http://schemas.microsoft.com/office/powerpoint/2010/main" val="1061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43</a:t>
            </a:fld>
            <a:endParaRPr lang="en-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that which may not be presented as a number?) </a:t>
            </a:r>
          </a:p>
        </p:txBody>
      </p:sp>
      <p:pic>
        <p:nvPicPr>
          <p:cNvPr id="12" name="Picture 11">
            <a:extLst>
              <a:ext uri="{FF2B5EF4-FFF2-40B4-BE49-F238E27FC236}">
                <a16:creationId xmlns:a16="http://schemas.microsoft.com/office/drawing/2014/main" id="{7F4E3069-7C10-23EA-813A-E34ED5613E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pic>
        <p:nvPicPr>
          <p:cNvPr id="13" name="Picture 12">
            <a:extLst>
              <a:ext uri="{FF2B5EF4-FFF2-40B4-BE49-F238E27FC236}">
                <a16:creationId xmlns:a16="http://schemas.microsoft.com/office/drawing/2014/main" id="{ED138C47-FE1C-2224-E47A-F875C75D06B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85305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indent="0">
              <a:spcBef>
                <a:spcPts val="0"/>
              </a:spcBef>
              <a:spcAft>
                <a:spcPts val="600"/>
              </a:spcAft>
              <a:buNone/>
              <a:defRPr/>
            </a:pPr>
            <a:r>
              <a:rPr lang="en-US" sz="2500" b="1" dirty="0">
                <a:solidFill>
                  <a:schemeClr val="bg1"/>
                </a:solidFill>
              </a:rPr>
              <a:t>This safety theme cloud is asking you to: </a:t>
            </a:r>
            <a:endParaRPr lang="en-US" sz="2500" dirty="0">
              <a:solidFill>
                <a:schemeClr val="bg1"/>
              </a:solidFill>
            </a:endParaRPr>
          </a:p>
          <a:p>
            <a:pPr marR="0" lvl="0" fontAlgn="auto">
              <a:lnSpc>
                <a:spcPct val="90000"/>
              </a:lnSpc>
              <a:spcBef>
                <a:spcPts val="0"/>
              </a:spcBef>
              <a:spcAft>
                <a:spcPts val="600"/>
              </a:spcAft>
              <a:buClrTx/>
              <a:buSzTx/>
              <a:tabLst/>
              <a:defRPr/>
            </a:pPr>
            <a:r>
              <a:rPr kumimoji="0" lang="en-US" sz="1800" b="0" i="0" u="none" strike="noStrike" cap="none" spc="0" normalizeH="0" baseline="0" noProof="0" dirty="0">
                <a:ln>
                  <a:noFill/>
                </a:ln>
                <a:solidFill>
                  <a:schemeClr val="bg1"/>
                </a:solidFill>
                <a:effectLst/>
                <a:uLnTx/>
                <a:uFillTx/>
              </a:rPr>
              <a:t>reflect on how you as a leader get insights into ‘work as done.’</a:t>
            </a:r>
          </a:p>
          <a:p>
            <a:pPr marR="0" lvl="0" fontAlgn="auto">
              <a:lnSpc>
                <a:spcPct val="90000"/>
              </a:lnSpc>
              <a:spcBef>
                <a:spcPts val="0"/>
              </a:spcBef>
              <a:spcAft>
                <a:spcPts val="600"/>
              </a:spcAft>
              <a:buClrTx/>
              <a:buSzTx/>
              <a:tabLst/>
              <a:defRPr/>
            </a:pPr>
            <a:r>
              <a:rPr kumimoji="0" lang="en-US" sz="1800" b="0" i="0" u="none" strike="noStrike" cap="none" spc="0" normalizeH="0" baseline="0" noProof="0" dirty="0">
                <a:ln>
                  <a:noFill/>
                </a:ln>
                <a:solidFill>
                  <a:schemeClr val="bg1"/>
                </a:solidFill>
                <a:effectLst/>
                <a:uLnTx/>
                <a:uFillTx/>
              </a:rPr>
              <a:t>start a conversation about what else you can do to tune in by listening, observing, and tuning into care as delivered in the real-world.</a:t>
            </a:r>
            <a:endParaRPr lang="en-US" sz="1800" b="0" i="0" u="none" strike="noStrike" cap="none" spc="0" normalizeH="0" baseline="0" noProof="0" dirty="0">
              <a:ln>
                <a:noFill/>
              </a:ln>
              <a:solidFill>
                <a:schemeClr val="bg1"/>
              </a:solidFill>
              <a:effectLst/>
              <a:uLnTx/>
              <a:uFillTx/>
              <a:cs typeface="Calibri"/>
            </a:endParaRP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5: </a:t>
            </a:r>
            <a:b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spTree>
    <p:extLst>
      <p:ext uri="{BB962C8B-B14F-4D97-AF65-F5344CB8AC3E}">
        <p14:creationId xmlns:p14="http://schemas.microsoft.com/office/powerpoint/2010/main" val="6705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44</a:t>
            </a:fld>
            <a:endParaRPr lang="en-CA"/>
          </a:p>
        </p:txBody>
      </p:sp>
      <p:pic>
        <p:nvPicPr>
          <p:cNvPr id="12" name="Picture 11">
            <a:extLst>
              <a:ext uri="{FF2B5EF4-FFF2-40B4-BE49-F238E27FC236}">
                <a16:creationId xmlns:a16="http://schemas.microsoft.com/office/drawing/2014/main" id="{3CBF43FC-7049-F2B5-CF12-B46772A009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pic>
        <p:nvPicPr>
          <p:cNvPr id="13" name="Picture 12">
            <a:extLst>
              <a:ext uri="{FF2B5EF4-FFF2-40B4-BE49-F238E27FC236}">
                <a16:creationId xmlns:a16="http://schemas.microsoft.com/office/drawing/2014/main" id="{2579BFC2-109E-2BC3-C69B-66B4C2B61D7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36345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759872" cy="221314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marR="0" lvl="0" indent="0" fontAlgn="auto">
              <a:lnSpc>
                <a:spcPct val="90000"/>
              </a:lnSpc>
              <a:spcBef>
                <a:spcPts val="0"/>
              </a:spcBef>
              <a:spcAft>
                <a:spcPts val="600"/>
              </a:spcAft>
              <a:buClrTx/>
              <a:buSzTx/>
              <a:buNone/>
              <a:tabLst/>
              <a:defRPr/>
            </a:pPr>
            <a:r>
              <a:rPr lang="en-US" sz="2500" b="1" dirty="0">
                <a:solidFill>
                  <a:schemeClr val="bg1"/>
                </a:solidFill>
              </a:rPr>
              <a:t>Reflective question</a:t>
            </a:r>
          </a:p>
          <a:p>
            <a:pPr>
              <a:lnSpc>
                <a:spcPct val="90000"/>
              </a:lnSpc>
              <a:spcBef>
                <a:spcPts val="0"/>
              </a:spcBef>
              <a:spcAft>
                <a:spcPts val="600"/>
              </a:spcAft>
              <a:defRPr/>
            </a:pPr>
            <a:r>
              <a:rPr lang="en-US" sz="1800" dirty="0">
                <a:solidFill>
                  <a:schemeClr val="bg1"/>
                </a:solidFill>
              </a:rPr>
              <a:t>How do we, as leaders, create a psychologically safe space so we see, hear and perceive safety intelligence from patients, families, caregivers and staff who are reflective of those that receive and deliver care in your organization?</a:t>
            </a:r>
          </a:p>
        </p:txBody>
      </p:sp>
      <p:sp>
        <p:nvSpPr>
          <p:cNvPr id="3" name="Title 1">
            <a:extLst>
              <a:ext uri="{FF2B5EF4-FFF2-40B4-BE49-F238E27FC236}">
                <a16:creationId xmlns:a16="http://schemas.microsoft.com/office/drawing/2014/main" id="{B1DC0B96-7D39-58F6-3FC5-F1571066A19C}"/>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6: </a:t>
            </a:r>
            <a:b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a:t>
            </a:r>
          </a:p>
        </p:txBody>
      </p:sp>
    </p:spTree>
    <p:extLst>
      <p:ext uri="{BB962C8B-B14F-4D97-AF65-F5344CB8AC3E}">
        <p14:creationId xmlns:p14="http://schemas.microsoft.com/office/powerpoint/2010/main" val="62147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45</a:t>
            </a:fld>
            <a:endParaRPr lang="en-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that which may not be presented as a number?) </a:t>
            </a:r>
          </a:p>
        </p:txBody>
      </p:sp>
      <p:pic>
        <p:nvPicPr>
          <p:cNvPr id="11" name="Picture 10">
            <a:extLst>
              <a:ext uri="{FF2B5EF4-FFF2-40B4-BE49-F238E27FC236}">
                <a16:creationId xmlns:a16="http://schemas.microsoft.com/office/drawing/2014/main" id="{3E9BA676-F8F6-C1FA-9421-7C85C498C73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pic>
        <p:nvPicPr>
          <p:cNvPr id="12" name="Picture 11">
            <a:extLst>
              <a:ext uri="{FF2B5EF4-FFF2-40B4-BE49-F238E27FC236}">
                <a16:creationId xmlns:a16="http://schemas.microsoft.com/office/drawing/2014/main" id="{8EBB3BD2-CD4F-3700-5D99-45DC3B2B8B3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
        <p:nvSpPr>
          <p:cNvPr id="3" name="Content Placeholder 8">
            <a:extLst>
              <a:ext uri="{FF2B5EF4-FFF2-40B4-BE49-F238E27FC236}">
                <a16:creationId xmlns:a16="http://schemas.microsoft.com/office/drawing/2014/main" id="{7A967F7A-9546-313E-BC13-1C92430A2DED}"/>
              </a:ext>
            </a:extLst>
          </p:cNvPr>
          <p:cNvSpPr>
            <a:spLocks noGrp="1"/>
          </p:cNvSpPr>
          <p:nvPr>
            <p:ph idx="1"/>
          </p:nvPr>
        </p:nvSpPr>
        <p:spPr>
          <a:xfrm>
            <a:off x="899262" y="2459062"/>
            <a:ext cx="6741616"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en-US" sz="3600" b="1" dirty="0"/>
              <a:t>Background</a:t>
            </a:r>
          </a:p>
          <a:p>
            <a:pPr marR="0" lvl="0" fontAlgn="auto">
              <a:lnSpc>
                <a:spcPct val="90000"/>
              </a:lnSpc>
              <a:spcBef>
                <a:spcPts val="0"/>
              </a:spcBef>
              <a:spcAft>
                <a:spcPts val="600"/>
              </a:spcAft>
              <a:buClr>
                <a:schemeClr val="tx1"/>
              </a:buClr>
              <a:buSzTx/>
              <a:tabLst/>
              <a:defRPr/>
            </a:pPr>
            <a:r>
              <a:rPr kumimoji="0" lang="en-US" sz="1800" i="0" u="none" strike="noStrike" kern="1200" cap="none" spc="0" normalizeH="0" baseline="0" noProof="0" dirty="0">
                <a:ln>
                  <a:noFill/>
                </a:ln>
                <a:effectLst/>
                <a:uLnTx/>
                <a:uFillTx/>
                <a:ea typeface="+mn-ea"/>
                <a:cs typeface="+mn-cs"/>
              </a:rPr>
              <a:t>Creating ‘inclusion safety’ is the first step to building psychological safety. </a:t>
            </a:r>
          </a:p>
          <a:p>
            <a:pPr marR="0" lvl="0" fontAlgn="auto">
              <a:lnSpc>
                <a:spcPct val="90000"/>
              </a:lnSpc>
              <a:spcBef>
                <a:spcPts val="0"/>
              </a:spcBef>
              <a:spcAft>
                <a:spcPts val="600"/>
              </a:spcAft>
              <a:buClr>
                <a:schemeClr val="tx1"/>
              </a:buClr>
              <a:buSzTx/>
              <a:tabLst/>
              <a:defRPr/>
            </a:pPr>
            <a:r>
              <a:rPr kumimoji="0" lang="en-US" sz="1800" i="0" u="none" strike="noStrike" kern="1200" cap="none" spc="0" normalizeH="0" baseline="0" noProof="0" dirty="0">
                <a:ln>
                  <a:noFill/>
                </a:ln>
                <a:effectLst/>
                <a:uLnTx/>
                <a:uFillTx/>
                <a:ea typeface="+mn-ea"/>
                <a:cs typeface="+mn-cs"/>
              </a:rPr>
              <a:t>Lack of inclusion safety sometimes means leaders only hear the safety concerns and experiences of a limited demographic of patients, families, caregivers and staff. </a:t>
            </a:r>
          </a:p>
          <a:p>
            <a:pPr marR="0" lvl="0" fontAlgn="auto">
              <a:lnSpc>
                <a:spcPct val="90000"/>
              </a:lnSpc>
              <a:spcBef>
                <a:spcPts val="0"/>
              </a:spcBef>
              <a:spcAft>
                <a:spcPts val="600"/>
              </a:spcAft>
              <a:buClr>
                <a:schemeClr val="tx1"/>
              </a:buClr>
              <a:buSzTx/>
              <a:tabLst/>
              <a:defRPr/>
            </a:pPr>
            <a:r>
              <a:rPr lang="en-US" sz="1800" dirty="0"/>
              <a:t>As leaders, we need to tune into broader forms of safety intelligence in a way that ensures everyone’s voices (including those who are seldom heard) can contribute to safer care. </a:t>
            </a:r>
          </a:p>
          <a:p>
            <a:pPr marL="0" indent="0">
              <a:buClr>
                <a:schemeClr val="tx1"/>
              </a:buClr>
              <a:buNone/>
            </a:pPr>
            <a:endParaRPr lang="en-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6: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a:t>
            </a:r>
          </a:p>
        </p:txBody>
      </p:sp>
    </p:spTree>
    <p:extLst>
      <p:ext uri="{BB962C8B-B14F-4D97-AF65-F5344CB8AC3E}">
        <p14:creationId xmlns:p14="http://schemas.microsoft.com/office/powerpoint/2010/main" val="34759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46</a:t>
            </a:fld>
            <a:endParaRPr lang="en-CA"/>
          </a:p>
        </p:txBody>
      </p:sp>
      <p:pic>
        <p:nvPicPr>
          <p:cNvPr id="7" name="Picture 6">
            <a:extLst>
              <a:ext uri="{FF2B5EF4-FFF2-40B4-BE49-F238E27FC236}">
                <a16:creationId xmlns:a16="http://schemas.microsoft.com/office/drawing/2014/main" id="{E981A874-39BC-B0E0-E3AE-0F09CAEBF9D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05995" y="386654"/>
            <a:ext cx="1943840" cy="1830685"/>
          </a:xfrm>
          <a:prstGeom prst="rect">
            <a:avLst/>
          </a:prstGeom>
        </p:spPr>
      </p:pic>
      <p:pic>
        <p:nvPicPr>
          <p:cNvPr id="8" name="Picture 7">
            <a:extLst>
              <a:ext uri="{FF2B5EF4-FFF2-40B4-BE49-F238E27FC236}">
                <a16:creationId xmlns:a16="http://schemas.microsoft.com/office/drawing/2014/main" id="{3EB3DADC-AB53-F2C9-EE47-9DC4936465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297" y="1638336"/>
            <a:ext cx="717551" cy="717551"/>
          </a:xfrm>
          <a:prstGeom prst="rect">
            <a:avLst/>
          </a:prstGeom>
        </p:spPr>
      </p:pic>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1706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3" name="Title 1">
            <a:extLst>
              <a:ext uri="{FF2B5EF4-FFF2-40B4-BE49-F238E27FC236}">
                <a16:creationId xmlns:a16="http://schemas.microsoft.com/office/drawing/2014/main" id="{787A529D-4873-12A4-D6FE-E3972C33104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6: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a:t>
            </a: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759872"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indent="0">
              <a:spcBef>
                <a:spcPts val="0"/>
              </a:spcBef>
              <a:spcAft>
                <a:spcPts val="600"/>
              </a:spcAft>
              <a:buNone/>
              <a:defRPr/>
            </a:pPr>
            <a:r>
              <a:rPr lang="en-US" sz="2500" b="1" dirty="0">
                <a:solidFill>
                  <a:schemeClr val="bg1"/>
                </a:solidFill>
              </a:rPr>
              <a:t>This safety theme cloud is asking you to: </a:t>
            </a:r>
            <a:endParaRPr lang="en-US" sz="2500" dirty="0">
              <a:solidFill>
                <a:schemeClr val="bg1"/>
              </a:solidFill>
            </a:endParaRPr>
          </a:p>
          <a:p>
            <a:pPr>
              <a:lnSpc>
                <a:spcPct val="90000"/>
              </a:lnSpc>
              <a:spcAft>
                <a:spcPts val="600"/>
              </a:spcAft>
              <a:defRPr/>
            </a:pPr>
            <a:r>
              <a:rPr lang="en-US" sz="2000" dirty="0">
                <a:solidFill>
                  <a:schemeClr val="bg1"/>
                </a:solidFill>
              </a:rPr>
              <a:t>consider how you may broaden your approach to </a:t>
            </a:r>
            <a:r>
              <a:rPr lang="en-US" sz="1800" dirty="0">
                <a:solidFill>
                  <a:schemeClr val="bg1"/>
                </a:solidFill>
                <a:effectLst/>
                <a:latin typeface="Segoe UI" panose="020B0502040204020203" pitchFamily="34" charset="0"/>
              </a:rPr>
              <a:t>hear a </a:t>
            </a:r>
            <a:r>
              <a:rPr lang="en-US" sz="2000" dirty="0">
                <a:solidFill>
                  <a:schemeClr val="bg1"/>
                </a:solidFill>
              </a:rPr>
              <a:t>diversity of safety concerns and experience that reflect those who deliver and receive care</a:t>
            </a:r>
            <a:endParaRPr lang="en-CA" sz="2000" dirty="0">
              <a:solidFill>
                <a:schemeClr val="bg1"/>
              </a:solidFill>
            </a:endParaRPr>
          </a:p>
        </p:txBody>
      </p:sp>
    </p:spTree>
    <p:extLst>
      <p:ext uri="{BB962C8B-B14F-4D97-AF65-F5344CB8AC3E}">
        <p14:creationId xmlns:p14="http://schemas.microsoft.com/office/powerpoint/2010/main" val="37538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47</a:t>
            </a:fld>
            <a:endParaRPr lang="en-CA"/>
          </a:p>
        </p:txBody>
      </p:sp>
      <p:pic>
        <p:nvPicPr>
          <p:cNvPr id="5" name="Picture 4">
            <a:extLst>
              <a:ext uri="{FF2B5EF4-FFF2-40B4-BE49-F238E27FC236}">
                <a16:creationId xmlns:a16="http://schemas.microsoft.com/office/drawing/2014/main" id="{FDCE3335-879E-9892-FFF3-F893E4F9DDE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20788" y="4408946"/>
            <a:ext cx="1943840" cy="1830686"/>
          </a:xfrm>
          <a:prstGeom prst="rect">
            <a:avLst/>
          </a:prstGeom>
        </p:spPr>
      </p:pic>
      <p:pic>
        <p:nvPicPr>
          <p:cNvPr id="7" name="Picture 6">
            <a:extLst>
              <a:ext uri="{FF2B5EF4-FFF2-40B4-BE49-F238E27FC236}">
                <a16:creationId xmlns:a16="http://schemas.microsoft.com/office/drawing/2014/main" id="{80D733F8-0ED2-E1B4-9A20-EB571D4DBCF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7090" y="5660628"/>
            <a:ext cx="717551" cy="717551"/>
          </a:xfrm>
          <a:prstGeom prst="rect">
            <a:avLst/>
          </a:prstGeom>
        </p:spPr>
      </p:pic>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a:t>
            </a:r>
          </a:p>
        </p:txBody>
      </p:sp>
    </p:spTree>
    <p:extLst>
      <p:ext uri="{BB962C8B-B14F-4D97-AF65-F5344CB8AC3E}">
        <p14:creationId xmlns:p14="http://schemas.microsoft.com/office/powerpoint/2010/main" val="272571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0196B-3609-376E-2D43-056301500116}"/>
              </a:ext>
            </a:extLst>
          </p:cNvPr>
          <p:cNvSpPr>
            <a:spLocks noGrp="1"/>
          </p:cNvSpPr>
          <p:nvPr>
            <p:ph type="sldNum" sz="quarter" idx="10"/>
          </p:nvPr>
        </p:nvSpPr>
        <p:spPr/>
        <p:txBody>
          <a:bodyPr/>
          <a:lstStyle/>
          <a:p>
            <a:fld id="{7D0AB2B7-A222-44FF-B180-C8F0FD623967}" type="slidenum">
              <a:rPr lang="en-CA" smtClean="0"/>
              <a:pPr/>
              <a:t>48</a:t>
            </a:fld>
            <a:endParaRPr lang="en-CA"/>
          </a:p>
        </p:txBody>
      </p:sp>
      <p:pic>
        <p:nvPicPr>
          <p:cNvPr id="4" name="Picture 3" descr="An image of the Elevate Safety: Huddle Up with Safety Boards and Tickets activity card">
            <a:extLst>
              <a:ext uri="{FF2B5EF4-FFF2-40B4-BE49-F238E27FC236}">
                <a16:creationId xmlns:a16="http://schemas.microsoft.com/office/drawing/2014/main" id="{D42FEA6F-90F4-5194-1A7A-BB6902BCE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5500" y="518356"/>
            <a:ext cx="4279900" cy="5308342"/>
          </a:xfrm>
          <a:prstGeom prst="rect">
            <a:avLst/>
          </a:prstGeom>
          <a:effectLst>
            <a:outerShdw blurRad="190212" dist="38100" dir="2700000" sx="102118" sy="102118" algn="tl" rotWithShape="0">
              <a:prstClr val="black">
                <a:alpha val="40000"/>
              </a:prstClr>
            </a:outerShdw>
          </a:effectLst>
        </p:spPr>
      </p:pic>
      <p:sp>
        <p:nvSpPr>
          <p:cNvPr id="5" name="Rectangle 4">
            <a:extLst>
              <a:ext uri="{FF2B5EF4-FFF2-40B4-BE49-F238E27FC236}">
                <a16:creationId xmlns:a16="http://schemas.microsoft.com/office/drawing/2014/main" id="{82112ECE-1B0F-3806-A3A3-D7CEB09C8CCA}"/>
              </a:ext>
              <a:ext uri="{C183D7F6-B498-43B3-948B-1728B52AA6E4}">
                <adec:decorative xmlns:adec="http://schemas.microsoft.com/office/drawing/2017/decorative" val="1"/>
              </a:ext>
            </a:extLst>
          </p:cNvPr>
          <p:cNvSpPr/>
          <p:nvPr/>
        </p:nvSpPr>
        <p:spPr>
          <a:xfrm>
            <a:off x="8045080" y="1721385"/>
            <a:ext cx="2095500"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FFE1D2A-D20A-1200-83B8-5CC14C01BE63}"/>
              </a:ext>
              <a:ext uri="{C183D7F6-B498-43B3-948B-1728B52AA6E4}">
                <adec:decorative xmlns:adec="http://schemas.microsoft.com/office/drawing/2017/decorative" val="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8045080" y="1823520"/>
            <a:ext cx="1842241" cy="1738830"/>
          </a:xfrm>
          <a:prstGeom prst="rect">
            <a:avLst/>
          </a:prstGeom>
        </p:spPr>
      </p:pic>
      <p:sp>
        <p:nvSpPr>
          <p:cNvPr id="2" name="Title 1">
            <a:extLst>
              <a:ext uri="{FF2B5EF4-FFF2-40B4-BE49-F238E27FC236}">
                <a16:creationId xmlns:a16="http://schemas.microsoft.com/office/drawing/2014/main" id="{74B57FEA-8804-33DA-7E19-F21DAF3DBF26}"/>
              </a:ext>
            </a:extLst>
          </p:cNvPr>
          <p:cNvSpPr>
            <a:spLocks noGrp="1"/>
          </p:cNvSpPr>
          <p:nvPr>
            <p:ph type="title"/>
          </p:nvPr>
        </p:nvSpPr>
        <p:spPr>
          <a:xfrm>
            <a:off x="838200" y="2766218"/>
            <a:ext cx="4477719" cy="2059782"/>
          </a:xfrm>
        </p:spPr>
        <p:txBody>
          <a:bodyPr>
            <a:normAutofit fontScale="90000"/>
          </a:bodyPr>
          <a:lstStyle/>
          <a:p>
            <a:r>
              <a:rPr lang="en-US" sz="4400" dirty="0"/>
              <a:t>How to host a safety huddle using safety </a:t>
            </a:r>
            <a:br>
              <a:rPr lang="en-US" sz="4400" dirty="0"/>
            </a:br>
            <a:r>
              <a:rPr lang="en-US" sz="4400" dirty="0"/>
              <a:t>board and tickets</a:t>
            </a:r>
            <a:br>
              <a:rPr lang="en-US" sz="4400" dirty="0"/>
            </a:br>
            <a:endParaRPr lang="en-US" dirty="0"/>
          </a:p>
        </p:txBody>
      </p:sp>
    </p:spTree>
    <p:extLst>
      <p:ext uri="{BB962C8B-B14F-4D97-AF65-F5344CB8AC3E}">
        <p14:creationId xmlns:p14="http://schemas.microsoft.com/office/powerpoint/2010/main" val="408403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D824C-AEA1-0EB8-2354-BB128F1AF91E}"/>
              </a:ext>
            </a:extLst>
          </p:cNvPr>
          <p:cNvSpPr>
            <a:spLocks noGrp="1"/>
          </p:cNvSpPr>
          <p:nvPr>
            <p:ph type="sldNum" sz="quarter" idx="10"/>
          </p:nvPr>
        </p:nvSpPr>
        <p:spPr/>
        <p:txBody>
          <a:bodyPr/>
          <a:lstStyle/>
          <a:p>
            <a:fld id="{7D0AB2B7-A222-44FF-B180-C8F0FD623967}" type="slidenum">
              <a:rPr lang="en-CA" smtClean="0">
                <a:solidFill>
                  <a:schemeClr val="bg1"/>
                </a:solidFill>
              </a:rPr>
              <a:pPr/>
              <a:t>49</a:t>
            </a:fld>
            <a:endParaRPr lang="en-CA">
              <a:solidFill>
                <a:schemeClr val="bg1"/>
              </a:solidFill>
            </a:endParaRPr>
          </a:p>
        </p:txBody>
      </p:sp>
      <p:pic>
        <p:nvPicPr>
          <p:cNvPr id="6" name="Picture 5" descr="An image of the Sharpening our observation skills activity card">
            <a:extLst>
              <a:ext uri="{FF2B5EF4-FFF2-40B4-BE49-F238E27FC236}">
                <a16:creationId xmlns:a16="http://schemas.microsoft.com/office/drawing/2014/main" id="{90A5419F-E785-7B87-09C6-E274EB67AAC5}"/>
              </a:ext>
            </a:extLst>
          </p:cNvPr>
          <p:cNvPicPr>
            <a:picLocks noChangeAspect="1"/>
          </p:cNvPicPr>
          <p:nvPr/>
        </p:nvPicPr>
        <p:blipFill>
          <a:blip r:embed="rId3"/>
          <a:stretch>
            <a:fillRect/>
          </a:stretch>
        </p:blipFill>
        <p:spPr>
          <a:xfrm>
            <a:off x="5879157" y="518357"/>
            <a:ext cx="4107418" cy="5308342"/>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17B30C55-7FEA-00C2-E849-FD58C5391459}"/>
              </a:ext>
            </a:extLst>
          </p:cNvPr>
          <p:cNvSpPr>
            <a:spLocks noGrp="1"/>
          </p:cNvSpPr>
          <p:nvPr>
            <p:ph type="title"/>
          </p:nvPr>
        </p:nvSpPr>
        <p:spPr>
          <a:xfrm>
            <a:off x="838200" y="2399109"/>
            <a:ext cx="4772186" cy="2059782"/>
          </a:xfrm>
        </p:spPr>
        <p:txBody>
          <a:bodyPr>
            <a:normAutofit fontScale="90000"/>
          </a:bodyPr>
          <a:lstStyle/>
          <a:p>
            <a:pPr>
              <a:defRPr/>
            </a:pPr>
            <a:r>
              <a:rPr lang="en-US" sz="4400" dirty="0"/>
              <a:t>How to </a:t>
            </a:r>
            <a:br>
              <a:rPr lang="en-US" sz="4400" dirty="0"/>
            </a:br>
            <a:r>
              <a:rPr lang="en-US" sz="4400" dirty="0"/>
              <a:t>conduct an observation activity</a:t>
            </a:r>
          </a:p>
        </p:txBody>
      </p:sp>
    </p:spTree>
    <p:extLst>
      <p:ext uri="{BB962C8B-B14F-4D97-AF65-F5344CB8AC3E}">
        <p14:creationId xmlns:p14="http://schemas.microsoft.com/office/powerpoint/2010/main" val="81151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7C2E0-46B1-8355-ACC5-4F3345FE7A5D}"/>
              </a:ext>
            </a:extLst>
          </p:cNvPr>
          <p:cNvSpPr>
            <a:spLocks noGrp="1"/>
          </p:cNvSpPr>
          <p:nvPr>
            <p:ph type="sldNum" sz="quarter" idx="12"/>
          </p:nvPr>
        </p:nvSpPr>
        <p:spPr/>
        <p:txBody>
          <a:bodyPr/>
          <a:lstStyle/>
          <a:p>
            <a:fld id="{7D0AB2B7-A222-44FF-B180-C8F0FD623967}" type="slidenum">
              <a:rPr lang="en-CA" smtClean="0"/>
              <a:t>5</a:t>
            </a:fld>
            <a:endParaRPr lang="en-CA"/>
          </a:p>
        </p:txBody>
      </p:sp>
      <p:pic>
        <p:nvPicPr>
          <p:cNvPr id="5" name="Picture 4" descr="A diagram of the MMS framework. At the center is a circle for Safety measurement and monitoring. Around it are coloured icons with the themes: Past harm (has patient care been safe in the past?), Reliability (are our clinical systems and processes reliable?), Sensitivity to operations (is care safe today?), Anticipation and preparedness (will care be safe in the future?), Integration and learning (are we responding and improving?)">
            <a:extLst>
              <a:ext uri="{FF2B5EF4-FFF2-40B4-BE49-F238E27FC236}">
                <a16:creationId xmlns:a16="http://schemas.microsoft.com/office/drawing/2014/main" id="{94D31C97-E10A-C5CE-A6BE-AA51A8042E1F}"/>
              </a:ext>
            </a:extLst>
          </p:cNvPr>
          <p:cNvPicPr>
            <a:picLocks noChangeAspect="1"/>
          </p:cNvPicPr>
          <p:nvPr/>
        </p:nvPicPr>
        <p:blipFill>
          <a:blip r:embed="rId3"/>
          <a:srcRect/>
          <a:stretch/>
        </p:blipFill>
        <p:spPr>
          <a:xfrm>
            <a:off x="5311036" y="1023838"/>
            <a:ext cx="5169292" cy="4868377"/>
          </a:xfrm>
          <a:prstGeom prst="rect">
            <a:avLst/>
          </a:prstGeom>
        </p:spPr>
      </p:pic>
      <p:sp>
        <p:nvSpPr>
          <p:cNvPr id="6" name="TextBox 5">
            <a:extLst>
              <a:ext uri="{FF2B5EF4-FFF2-40B4-BE49-F238E27FC236}">
                <a16:creationId xmlns:a16="http://schemas.microsoft.com/office/drawing/2014/main" id="{48B81232-9609-C01F-49A1-C28A20726942}"/>
              </a:ext>
            </a:extLst>
          </p:cNvPr>
          <p:cNvSpPr txBox="1"/>
          <p:nvPr/>
        </p:nvSpPr>
        <p:spPr>
          <a:xfrm>
            <a:off x="838200" y="3771270"/>
            <a:ext cx="5536504" cy="1061829"/>
          </a:xfrm>
          <a:prstGeom prst="rect">
            <a:avLst/>
          </a:prstGeom>
          <a:noFill/>
        </p:spPr>
        <p:txBody>
          <a:bodyPr wrap="square" rtlCol="0">
            <a:spAutoFit/>
          </a:bodyPr>
          <a:lstStyle/>
          <a:p>
            <a:r>
              <a:rPr lang="en-US" sz="1500" dirty="0">
                <a:hlinkClick r:id="rId4">
                  <a:extLst>
                    <a:ext uri="{A12FA001-AC4F-418D-AE19-62706E023703}">
                      <ahyp:hlinkClr xmlns:ahyp="http://schemas.microsoft.com/office/drawing/2018/hyperlinkcolor" val="tx"/>
                    </a:ext>
                  </a:extLst>
                </a:hlinkClick>
              </a:rPr>
              <a:t>The measurement and </a:t>
            </a:r>
            <a:br>
              <a:rPr lang="en-US" sz="1500" dirty="0">
                <a:hlinkClick r:id="rId4">
                  <a:extLst>
                    <a:ext uri="{A12FA001-AC4F-418D-AE19-62706E023703}">
                      <ahyp:hlinkClr xmlns:ahyp="http://schemas.microsoft.com/office/drawing/2018/hyperlinkcolor" val="tx"/>
                    </a:ext>
                  </a:extLst>
                </a:hlinkClick>
              </a:rPr>
            </a:br>
            <a:r>
              <a:rPr lang="en-US" sz="1500" dirty="0">
                <a:hlinkClick r:id="rId4">
                  <a:extLst>
                    <a:ext uri="{A12FA001-AC4F-418D-AE19-62706E023703}">
                      <ahyp:hlinkClr xmlns:ahyp="http://schemas.microsoft.com/office/drawing/2018/hyperlinkcolor" val="tx"/>
                    </a:ext>
                  </a:extLst>
                </a:hlinkClick>
              </a:rPr>
              <a:t>monitoring of safety - </a:t>
            </a:r>
            <a:br>
              <a:rPr lang="en-US" sz="1500" dirty="0">
                <a:hlinkClick r:id="rId4">
                  <a:extLst>
                    <a:ext uri="{A12FA001-AC4F-418D-AE19-62706E023703}">
                      <ahyp:hlinkClr xmlns:ahyp="http://schemas.microsoft.com/office/drawing/2018/hyperlinkcolor" val="tx"/>
                    </a:ext>
                  </a:extLst>
                </a:hlinkClick>
              </a:rPr>
            </a:br>
            <a:r>
              <a:rPr lang="en-US" sz="1500" dirty="0">
                <a:hlinkClick r:id="rId4">
                  <a:extLst>
                    <a:ext uri="{A12FA001-AC4F-418D-AE19-62706E023703}">
                      <ahyp:hlinkClr xmlns:ahyp="http://schemas.microsoft.com/office/drawing/2018/hyperlinkcolor" val="tx"/>
                    </a:ext>
                  </a:extLst>
                </a:hlinkClick>
              </a:rPr>
              <a:t>The Health Foundation</a:t>
            </a:r>
            <a:endParaRPr lang="en-CA" sz="1500" dirty="0"/>
          </a:p>
          <a:p>
            <a:endParaRPr lang="en-US" dirty="0"/>
          </a:p>
        </p:txBody>
      </p:sp>
      <p:sp>
        <p:nvSpPr>
          <p:cNvPr id="3" name="Title 3">
            <a:extLst>
              <a:ext uri="{FF2B5EF4-FFF2-40B4-BE49-F238E27FC236}">
                <a16:creationId xmlns:a16="http://schemas.microsoft.com/office/drawing/2014/main" id="{C9CD475D-E4DB-E4B5-ADD7-1BC1519FD576}"/>
              </a:ext>
            </a:extLst>
          </p:cNvPr>
          <p:cNvSpPr txBox="1">
            <a:spLocks noGrp="1"/>
          </p:cNvSpPr>
          <p:nvPr>
            <p:ph type="title" idx="4294967295"/>
          </p:nvPr>
        </p:nvSpPr>
        <p:spPr>
          <a:xfrm>
            <a:off x="838200" y="850509"/>
            <a:ext cx="4472836" cy="257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a:ea typeface="+mj-ea"/>
                <a:cs typeface="Arial"/>
              </a:rPr>
              <a:t>Measurement and Monitoring </a:t>
            </a:r>
            <a:br>
              <a:rPr kumimoji="0" lang="en-US" sz="4400" b="1" i="0" u="none" strike="noStrike" kern="1200" cap="none" spc="0" normalizeH="0" baseline="0" noProof="0" dirty="0">
                <a:ln>
                  <a:noFill/>
                </a:ln>
                <a:solidFill>
                  <a:schemeClr val="accent1"/>
                </a:solidFill>
                <a:effectLst/>
                <a:uLnTx/>
                <a:uFillTx/>
                <a:latin typeface="Arial"/>
                <a:ea typeface="+mj-ea"/>
                <a:cs typeface="Arial"/>
              </a:rPr>
            </a:br>
            <a:r>
              <a:rPr kumimoji="0" lang="en-US" sz="4400" b="1" i="0" u="none" strike="noStrike" kern="1200" cap="none" spc="0" normalizeH="0" baseline="0" noProof="0" dirty="0">
                <a:ln>
                  <a:noFill/>
                </a:ln>
                <a:solidFill>
                  <a:schemeClr val="accent1"/>
                </a:solidFill>
                <a:effectLst/>
                <a:uLnTx/>
                <a:uFillTx/>
                <a:latin typeface="Arial"/>
                <a:ea typeface="+mj-ea"/>
                <a:cs typeface="Arial"/>
              </a:rPr>
              <a:t>of Safety Framework</a:t>
            </a:r>
          </a:p>
        </p:txBody>
      </p:sp>
    </p:spTree>
    <p:extLst>
      <p:ext uri="{BB962C8B-B14F-4D97-AF65-F5344CB8AC3E}">
        <p14:creationId xmlns:p14="http://schemas.microsoft.com/office/powerpoint/2010/main" val="39515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0196B-3609-376E-2D43-056301500116}"/>
              </a:ext>
            </a:extLst>
          </p:cNvPr>
          <p:cNvSpPr>
            <a:spLocks noGrp="1"/>
          </p:cNvSpPr>
          <p:nvPr>
            <p:ph type="sldNum" sz="quarter" idx="10"/>
          </p:nvPr>
        </p:nvSpPr>
        <p:spPr/>
        <p:txBody>
          <a:bodyPr/>
          <a:lstStyle/>
          <a:p>
            <a:fld id="{7D0AB2B7-A222-44FF-B180-C8F0FD623967}" type="slidenum">
              <a:rPr lang="en-CA" smtClean="0"/>
              <a:pPr/>
              <a:t>50</a:t>
            </a:fld>
            <a:endParaRPr lang="en-CA"/>
          </a:p>
        </p:txBody>
      </p:sp>
      <p:pic>
        <p:nvPicPr>
          <p:cNvPr id="9" name="Picture 8" descr="Image of the guide How to have safety conversations, A resource for healthcare providers">
            <a:extLst>
              <a:ext uri="{FF2B5EF4-FFF2-40B4-BE49-F238E27FC236}">
                <a16:creationId xmlns:a16="http://schemas.microsoft.com/office/drawing/2014/main" id="{DB55644D-3967-8B84-CB98-307D0EB334E0}"/>
              </a:ext>
            </a:extLst>
          </p:cNvPr>
          <p:cNvPicPr>
            <a:picLocks noChangeAspect="1"/>
          </p:cNvPicPr>
          <p:nvPr/>
        </p:nvPicPr>
        <p:blipFill>
          <a:blip r:embed="rId3" cstate="screen">
            <a:extLst>
              <a:ext uri="{28A0092B-C50C-407E-A947-70E740481C1C}">
                <a14:useLocalDpi xmlns:a14="http://schemas.microsoft.com/office/drawing/2010/main"/>
              </a:ext>
            </a:extLst>
          </a:blip>
          <a:srcRect l="1" r="1194"/>
          <a:stretch/>
        </p:blipFill>
        <p:spPr>
          <a:xfrm>
            <a:off x="961250" y="456286"/>
            <a:ext cx="3576883" cy="4611757"/>
          </a:xfrm>
          <a:prstGeom prst="rect">
            <a:avLst/>
          </a:prstGeom>
          <a:ln>
            <a:noFill/>
          </a:ln>
          <a:effectLst>
            <a:outerShdw blurRad="292100" dist="139700" dir="2700000" algn="tl" rotWithShape="0">
              <a:srgbClr val="333333">
                <a:alpha val="65000"/>
              </a:srgbClr>
            </a:outerShdw>
          </a:effectLst>
        </p:spPr>
      </p:pic>
      <p:pic>
        <p:nvPicPr>
          <p:cNvPr id="10" name="Picture 9" descr="Image of the guide How to have safety conversations, A resource for patients and caregivers">
            <a:extLst>
              <a:ext uri="{FF2B5EF4-FFF2-40B4-BE49-F238E27FC236}">
                <a16:creationId xmlns:a16="http://schemas.microsoft.com/office/drawing/2014/main" id="{76185311-1066-38B8-066A-FED315D5C9F7}"/>
              </a:ext>
            </a:extLst>
          </p:cNvPr>
          <p:cNvPicPr>
            <a:picLocks noChangeAspect="1"/>
          </p:cNvPicPr>
          <p:nvPr/>
        </p:nvPicPr>
        <p:blipFill>
          <a:blip r:embed="rId4" cstate="screen">
            <a:extLst>
              <a:ext uri="{28A0092B-C50C-407E-A947-70E740481C1C}">
                <a14:useLocalDpi xmlns:a14="http://schemas.microsoft.com/office/drawing/2010/main"/>
              </a:ext>
            </a:extLst>
          </a:blip>
          <a:srcRect l="3407" r="2822"/>
          <a:stretch/>
        </p:blipFill>
        <p:spPr>
          <a:xfrm>
            <a:off x="5094617" y="456286"/>
            <a:ext cx="3493219" cy="461175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70B97ED-F576-88EE-6D88-0017D99EE6FD}"/>
              </a:ext>
            </a:extLst>
          </p:cNvPr>
          <p:cNvSpPr txBox="1"/>
          <p:nvPr/>
        </p:nvSpPr>
        <p:spPr>
          <a:xfrm>
            <a:off x="5094617" y="5302035"/>
            <a:ext cx="24397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How to Have Safety Conversations: For Patients &amp; Caregivers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(healthcareexcellence.ca)</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430666F-4E2A-AF61-103D-3F0C3EF0D535}"/>
              </a:ext>
            </a:extLst>
          </p:cNvPr>
          <p:cNvSpPr txBox="1"/>
          <p:nvPr/>
        </p:nvSpPr>
        <p:spPr>
          <a:xfrm>
            <a:off x="901629" y="5332812"/>
            <a:ext cx="3917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How to Have Safety Conversations: For Providers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(healthcareexcellence.ca)</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EC24C48-1B1D-1063-9610-380CB88858FA}"/>
              </a:ext>
            </a:extLst>
          </p:cNvPr>
          <p:cNvSpPr>
            <a:spLocks noGrp="1"/>
          </p:cNvSpPr>
          <p:nvPr>
            <p:ph type="title"/>
          </p:nvPr>
        </p:nvSpPr>
        <p:spPr>
          <a:xfrm>
            <a:off x="838200" y="7023253"/>
            <a:ext cx="7607300" cy="2059782"/>
          </a:xfrm>
        </p:spPr>
        <p:txBody>
          <a:bodyPr vert="horz" lIns="91440" tIns="45720" rIns="91440" bIns="45720" rtlCol="0" anchor="t">
            <a:normAutofit/>
          </a:bodyPr>
          <a:lstStyle/>
          <a:p>
            <a:pPr lvl="0">
              <a:lnSpc>
                <a:spcPct val="100000"/>
              </a:lnSpc>
              <a:spcBef>
                <a:spcPts val="0"/>
              </a:spcBef>
              <a:defRPr/>
            </a:pPr>
            <a:r>
              <a:rPr lang="en-US" dirty="0"/>
              <a:t>Resources to support safety conversations</a:t>
            </a:r>
          </a:p>
        </p:txBody>
      </p:sp>
    </p:spTree>
    <p:extLst>
      <p:ext uri="{BB962C8B-B14F-4D97-AF65-F5344CB8AC3E}">
        <p14:creationId xmlns:p14="http://schemas.microsoft.com/office/powerpoint/2010/main" val="19328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0480BD-5351-0440-97AA-0E39EC2A2AD0}"/>
              </a:ext>
            </a:extLst>
          </p:cNvPr>
          <p:cNvSpPr>
            <a:spLocks noGrp="1"/>
          </p:cNvSpPr>
          <p:nvPr>
            <p:ph type="sldNum" sz="quarter" idx="10"/>
          </p:nvPr>
        </p:nvSpPr>
        <p:spPr/>
        <p:txBody>
          <a:bodyPr/>
          <a:lstStyle/>
          <a:p>
            <a:fld id="{7D0AB2B7-A222-44FF-B180-C8F0FD623967}" type="slidenum">
              <a:rPr lang="en-CA" smtClean="0"/>
              <a:pPr/>
              <a:t>51</a:t>
            </a:fld>
            <a:endParaRPr lang="en-CA"/>
          </a:p>
        </p:txBody>
      </p:sp>
      <p:pic>
        <p:nvPicPr>
          <p:cNvPr id="4" name="Picture 3" descr="Image of the Host a conversation on rethinking patient safety activity card">
            <a:extLst>
              <a:ext uri="{FF2B5EF4-FFF2-40B4-BE49-F238E27FC236}">
                <a16:creationId xmlns:a16="http://schemas.microsoft.com/office/drawing/2014/main" id="{457DA9E8-8F38-F9A8-87F5-9E45042445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15378" y="361243"/>
            <a:ext cx="4921955" cy="6360231"/>
          </a:xfrm>
          <a:prstGeom prst="rect">
            <a:avLst/>
          </a:prstGeom>
        </p:spPr>
      </p:pic>
      <p:sp>
        <p:nvSpPr>
          <p:cNvPr id="7" name="TextBox 6">
            <a:extLst>
              <a:ext uri="{FF2B5EF4-FFF2-40B4-BE49-F238E27FC236}">
                <a16:creationId xmlns:a16="http://schemas.microsoft.com/office/drawing/2014/main" id="{A0FBC5C1-0F81-52C2-CEE0-1BF64B7DD00B}"/>
              </a:ext>
            </a:extLst>
          </p:cNvPr>
          <p:cNvSpPr txBox="1"/>
          <p:nvPr/>
        </p:nvSpPr>
        <p:spPr>
          <a:xfrm>
            <a:off x="849489" y="4933243"/>
            <a:ext cx="4054205" cy="738664"/>
          </a:xfrm>
          <a:prstGeom prst="rect">
            <a:avLst/>
          </a:prstGeom>
          <a:noFill/>
        </p:spPr>
        <p:txBody>
          <a:bodyPr wrap="square" rtlCol="0">
            <a:spAutoFit/>
          </a:bodyPr>
          <a:lstStyle/>
          <a:p>
            <a:r>
              <a:rPr kumimoji="0" lang="en-CA" sz="1200" b="1"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https://www.healthcareexcellence.ca/media/</a:t>
            </a:r>
            <a:br>
              <a:rPr kumimoji="0" lang="en-CA" sz="1200" b="1"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br>
            <a:r>
              <a:rPr kumimoji="0" lang="en-CA" sz="1200" b="1"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wwtbyst3/hec_2023_cpsw_activity_cards_en.pdf</a:t>
            </a:r>
            <a:r>
              <a:rPr kumimoji="0" lang="en-CA" sz="1200" b="1" i="0" u="none" strike="noStrike" kern="1200" cap="none" spc="0" normalizeH="0" baseline="0" noProof="0" dirty="0">
                <a:ln>
                  <a:noFill/>
                </a:ln>
                <a:solidFill>
                  <a:schemeClr val="bg1"/>
                </a:solidFill>
                <a:effectLst/>
                <a:uLnTx/>
                <a:uFillTx/>
                <a:latin typeface="Arial" panose="020B0604020202020204"/>
                <a:ea typeface="+mn-ea"/>
                <a:cs typeface="+mn-cs"/>
              </a:rPr>
              <a:t> </a:t>
            </a:r>
          </a:p>
          <a:p>
            <a:endParaRPr lang="en-US" dirty="0"/>
          </a:p>
        </p:txBody>
      </p:sp>
      <p:sp>
        <p:nvSpPr>
          <p:cNvPr id="6" name="Round Diagonal Corner Rectangle 5">
            <a:extLst>
              <a:ext uri="{FF2B5EF4-FFF2-40B4-BE49-F238E27FC236}">
                <a16:creationId xmlns:a16="http://schemas.microsoft.com/office/drawing/2014/main" id="{592EF9EC-53A9-03B3-50ED-DC36BB3F3646}"/>
              </a:ext>
            </a:extLst>
          </p:cNvPr>
          <p:cNvSpPr/>
          <p:nvPr/>
        </p:nvSpPr>
        <p:spPr>
          <a:xfrm>
            <a:off x="446651" y="3748685"/>
            <a:ext cx="3974140" cy="899411"/>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a:ea typeface="+mn-ea"/>
                <a:cs typeface="+mn-cs"/>
              </a:rPr>
              <a:t>ExploreSaferCare.ca</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sp>
        <p:nvSpPr>
          <p:cNvPr id="10" name="Title 1">
            <a:extLst>
              <a:ext uri="{FF2B5EF4-FFF2-40B4-BE49-F238E27FC236}">
                <a16:creationId xmlns:a16="http://schemas.microsoft.com/office/drawing/2014/main" id="{A7643523-09C4-6299-3B7C-8A823C25E5EA}"/>
              </a:ext>
            </a:extLst>
          </p:cNvPr>
          <p:cNvSpPr txBox="1">
            <a:spLocks noGrp="1"/>
          </p:cNvSpPr>
          <p:nvPr>
            <p:ph type="title" idx="4294967295"/>
          </p:nvPr>
        </p:nvSpPr>
        <p:spPr>
          <a:xfrm>
            <a:off x="849489" y="1228592"/>
            <a:ext cx="4775941" cy="27074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Host a conversation </a:t>
            </a:r>
            <a:b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on rethinking patient safety  </a:t>
            </a:r>
            <a:b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8807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52</a:t>
            </a:fld>
            <a:endParaRPr lang="en-CA"/>
          </a:p>
        </p:txBody>
      </p:sp>
      <p:sp>
        <p:nvSpPr>
          <p:cNvPr id="3" name="Round Diagonal Corner Rectangle 2">
            <a:extLst>
              <a:ext uri="{FF2B5EF4-FFF2-40B4-BE49-F238E27FC236}">
                <a16:creationId xmlns:a16="http://schemas.microsoft.com/office/drawing/2014/main" id="{E8F720BF-CC81-5F39-4358-6EA300F1AF10}"/>
              </a:ext>
            </a:extLst>
          </p:cNvPr>
          <p:cNvSpPr/>
          <p:nvPr/>
        </p:nvSpPr>
        <p:spPr>
          <a:xfrm>
            <a:off x="9006952" y="3851562"/>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What do you need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to make you feel safe to raise concerns about safety?</a:t>
            </a:r>
          </a:p>
        </p:txBody>
      </p:sp>
      <p:sp>
        <p:nvSpPr>
          <p:cNvPr id="4" name="Round Diagonal Corner Rectangle 3">
            <a:extLst>
              <a:ext uri="{FF2B5EF4-FFF2-40B4-BE49-F238E27FC236}">
                <a16:creationId xmlns:a16="http://schemas.microsoft.com/office/drawing/2014/main" id="{E6C26D60-8FE9-8778-CBD2-D31174089C6B}"/>
              </a:ext>
            </a:extLst>
          </p:cNvPr>
          <p:cNvSpPr/>
          <p:nvPr/>
        </p:nvSpPr>
        <p:spPr>
          <a:xfrm>
            <a:off x="9006952" y="2135953"/>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Who do you speak to when you have a safety concern or compliment?</a:t>
            </a:r>
          </a:p>
        </p:txBody>
      </p:sp>
      <p:sp>
        <p:nvSpPr>
          <p:cNvPr id="5" name="Round Diagonal Corner Rectangle 4">
            <a:extLst>
              <a:ext uri="{FF2B5EF4-FFF2-40B4-BE49-F238E27FC236}">
                <a16:creationId xmlns:a16="http://schemas.microsoft.com/office/drawing/2014/main" id="{D3365857-794A-F070-27BE-6FAF26E47362}"/>
              </a:ext>
            </a:extLst>
          </p:cNvPr>
          <p:cNvSpPr/>
          <p:nvPr/>
        </p:nvSpPr>
        <p:spPr>
          <a:xfrm>
            <a:off x="6121081" y="3851562"/>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What has made you feel unsafe at work?</a:t>
            </a:r>
          </a:p>
        </p:txBody>
      </p:sp>
      <p:sp>
        <p:nvSpPr>
          <p:cNvPr id="6" name="Round Diagonal Corner Rectangle 5">
            <a:extLst>
              <a:ext uri="{FF2B5EF4-FFF2-40B4-BE49-F238E27FC236}">
                <a16:creationId xmlns:a16="http://schemas.microsoft.com/office/drawing/2014/main" id="{65AE6486-49C7-ADAD-B1ED-C7820EA89C2B}"/>
              </a:ext>
            </a:extLst>
          </p:cNvPr>
          <p:cNvSpPr/>
          <p:nvPr/>
        </p:nvSpPr>
        <p:spPr>
          <a:xfrm>
            <a:off x="6121082" y="2135953"/>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Tell me about anything that alarmed or worried you during your delivery of care</a:t>
            </a:r>
          </a:p>
        </p:txBody>
      </p:sp>
      <p:sp>
        <p:nvSpPr>
          <p:cNvPr id="7" name="Round Diagonal Corner Rectangle 6">
            <a:extLst>
              <a:ext uri="{FF2B5EF4-FFF2-40B4-BE49-F238E27FC236}">
                <a16:creationId xmlns:a16="http://schemas.microsoft.com/office/drawing/2014/main" id="{85ABC027-ED60-6506-F93D-1CD332809FCD}"/>
              </a:ext>
            </a:extLst>
          </p:cNvPr>
          <p:cNvSpPr/>
          <p:nvPr/>
        </p:nvSpPr>
        <p:spPr>
          <a:xfrm>
            <a:off x="3235210" y="3850379"/>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How safe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our care? </a:t>
            </a:r>
          </a:p>
        </p:txBody>
      </p:sp>
      <p:sp>
        <p:nvSpPr>
          <p:cNvPr id="8" name="Round Diagonal Corner Rectangle 7">
            <a:extLst>
              <a:ext uri="{FF2B5EF4-FFF2-40B4-BE49-F238E27FC236}">
                <a16:creationId xmlns:a16="http://schemas.microsoft.com/office/drawing/2014/main" id="{55593E0D-9795-F595-5B6F-B223771DF90A}"/>
              </a:ext>
            </a:extLst>
          </p:cNvPr>
          <p:cNvSpPr/>
          <p:nvPr/>
        </p:nvSpPr>
        <p:spPr>
          <a:xfrm>
            <a:off x="3235210" y="2134770"/>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How is the presence of safety different from the absence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of harm?</a:t>
            </a:r>
          </a:p>
        </p:txBody>
      </p:sp>
      <p:sp>
        <p:nvSpPr>
          <p:cNvPr id="9" name="Round Diagonal Corner Rectangle 8">
            <a:extLst>
              <a:ext uri="{FF2B5EF4-FFF2-40B4-BE49-F238E27FC236}">
                <a16:creationId xmlns:a16="http://schemas.microsoft.com/office/drawing/2014/main" id="{F1AA3C76-C8A4-2F79-A0C0-45760F1F33AE}"/>
              </a:ext>
            </a:extLst>
          </p:cNvPr>
          <p:cNvSpPr/>
          <p:nvPr/>
        </p:nvSpPr>
        <p:spPr>
          <a:xfrm>
            <a:off x="349338" y="3850379"/>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our care safe </a:t>
            </a:r>
            <a:b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or are we just lucky? </a:t>
            </a:r>
          </a:p>
        </p:txBody>
      </p:sp>
      <p:sp>
        <p:nvSpPr>
          <p:cNvPr id="10" name="Round Diagonal Corner Rectangle 9">
            <a:extLst>
              <a:ext uri="{FF2B5EF4-FFF2-40B4-BE49-F238E27FC236}">
                <a16:creationId xmlns:a16="http://schemas.microsoft.com/office/drawing/2014/main" id="{D404B3AE-08C6-B753-D1B8-968C43201165}"/>
              </a:ext>
            </a:extLst>
          </p:cNvPr>
          <p:cNvSpPr/>
          <p:nvPr/>
        </p:nvSpPr>
        <p:spPr>
          <a:xfrm>
            <a:off x="349338" y="2134770"/>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What does patient safety mean to you? </a:t>
            </a:r>
          </a:p>
        </p:txBody>
      </p:sp>
      <p:sp>
        <p:nvSpPr>
          <p:cNvPr id="11" name="Title 1">
            <a:extLst>
              <a:ext uri="{FF2B5EF4-FFF2-40B4-BE49-F238E27FC236}">
                <a16:creationId xmlns:a16="http://schemas.microsoft.com/office/drawing/2014/main" id="{463604B9-5F1A-4645-5B1F-E4EE380815B2}"/>
              </a:ext>
            </a:extLst>
          </p:cNvPr>
          <p:cNvSpPr txBox="1">
            <a:spLocks noGrp="1"/>
          </p:cNvSpPr>
          <p:nvPr>
            <p:ph type="title" idx="4294967295"/>
          </p:nvPr>
        </p:nvSpPr>
        <p:spPr>
          <a:xfrm>
            <a:off x="349338" y="91828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Questions you can ask colleagues</a:t>
            </a:r>
          </a:p>
        </p:txBody>
      </p:sp>
    </p:spTree>
    <p:extLst>
      <p:ext uri="{BB962C8B-B14F-4D97-AF65-F5344CB8AC3E}">
        <p14:creationId xmlns:p14="http://schemas.microsoft.com/office/powerpoint/2010/main" val="165719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53</a:t>
            </a:fld>
            <a:endParaRPr lang="en-CA"/>
          </a:p>
        </p:txBody>
      </p:sp>
      <p:sp>
        <p:nvSpPr>
          <p:cNvPr id="12" name="Round Diagonal Corner Rectangle 11">
            <a:extLst>
              <a:ext uri="{FF2B5EF4-FFF2-40B4-BE49-F238E27FC236}">
                <a16:creationId xmlns:a16="http://schemas.microsoft.com/office/drawing/2014/main" id="{C68E53A4-DA75-6710-BE98-288654FF1C9B}"/>
              </a:ext>
            </a:extLst>
          </p:cNvPr>
          <p:cNvSpPr/>
          <p:nvPr/>
        </p:nvSpPr>
        <p:spPr>
          <a:xfrm>
            <a:off x="7356590" y="4099917"/>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What do you need </a:t>
            </a:r>
            <a:br>
              <a:rPr kumimoji="0" lang="en-US" sz="18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make you feel safe to raise concerns about safety?</a:t>
            </a:r>
          </a:p>
        </p:txBody>
      </p:sp>
      <p:sp>
        <p:nvSpPr>
          <p:cNvPr id="13" name="Round Diagonal Corner Rectangle 12">
            <a:extLst>
              <a:ext uri="{FF2B5EF4-FFF2-40B4-BE49-F238E27FC236}">
                <a16:creationId xmlns:a16="http://schemas.microsoft.com/office/drawing/2014/main" id="{03DA3911-258A-3D8B-619D-80F7672CA840}"/>
              </a:ext>
            </a:extLst>
          </p:cNvPr>
          <p:cNvSpPr/>
          <p:nvPr/>
        </p:nvSpPr>
        <p:spPr>
          <a:xfrm>
            <a:off x="4470719" y="4098734"/>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What are your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care preferences?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(for example, ‘what matters to you?’)</a:t>
            </a:r>
          </a:p>
        </p:txBody>
      </p:sp>
      <p:sp>
        <p:nvSpPr>
          <p:cNvPr id="14" name="Round Diagonal Corner Rectangle 13">
            <a:extLst>
              <a:ext uri="{FF2B5EF4-FFF2-40B4-BE49-F238E27FC236}">
                <a16:creationId xmlns:a16="http://schemas.microsoft.com/office/drawing/2014/main" id="{5FEF41A3-442E-4FBE-A0D4-FE1B7B974200}"/>
              </a:ext>
            </a:extLst>
          </p:cNvPr>
          <p:cNvSpPr/>
          <p:nvPr/>
        </p:nvSpPr>
        <p:spPr>
          <a:xfrm>
            <a:off x="1584847" y="4098734"/>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makes</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feel unsafe?</a:t>
            </a:r>
          </a:p>
        </p:txBody>
      </p:sp>
      <p:sp>
        <p:nvSpPr>
          <p:cNvPr id="15" name="Round Diagonal Corner Rectangle 14">
            <a:extLst>
              <a:ext uri="{FF2B5EF4-FFF2-40B4-BE49-F238E27FC236}">
                <a16:creationId xmlns:a16="http://schemas.microsoft.com/office/drawing/2014/main" id="{73B88289-E402-9F0F-726A-D9F8C2E39355}"/>
              </a:ext>
            </a:extLst>
          </p:cNvPr>
          <p:cNvSpPr/>
          <p:nvPr/>
        </p:nvSpPr>
        <p:spPr>
          <a:xfrm>
            <a:off x="9124542" y="2384308"/>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would make </a:t>
            </a:r>
            <a:br>
              <a:rPr kumimoji="0" lang="en-US" sz="1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feel safer?</a:t>
            </a:r>
          </a:p>
        </p:txBody>
      </p:sp>
      <p:sp>
        <p:nvSpPr>
          <p:cNvPr id="16" name="Round Diagonal Corner Rectangle 15">
            <a:extLst>
              <a:ext uri="{FF2B5EF4-FFF2-40B4-BE49-F238E27FC236}">
                <a16:creationId xmlns:a16="http://schemas.microsoft.com/office/drawing/2014/main" id="{B72EB6FC-61C6-6263-C4D2-D5959F56E824}"/>
              </a:ext>
            </a:extLst>
          </p:cNvPr>
          <p:cNvSpPr/>
          <p:nvPr/>
        </p:nvSpPr>
        <p:spPr>
          <a:xfrm>
            <a:off x="6238672" y="2384308"/>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Tell me about anything that alarmed or worried you in the past 24 hours?</a:t>
            </a:r>
          </a:p>
        </p:txBody>
      </p:sp>
      <p:sp>
        <p:nvSpPr>
          <p:cNvPr id="17" name="Round Diagonal Corner Rectangle 16">
            <a:extLst>
              <a:ext uri="{FF2B5EF4-FFF2-40B4-BE49-F238E27FC236}">
                <a16:creationId xmlns:a16="http://schemas.microsoft.com/office/drawing/2014/main" id="{E41B196C-8C69-E85B-FCCC-5CFC5E45F781}"/>
              </a:ext>
            </a:extLst>
          </p:cNvPr>
          <p:cNvSpPr/>
          <p:nvPr/>
        </p:nvSpPr>
        <p:spPr>
          <a:xfrm>
            <a:off x="3352800" y="2383125"/>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makes</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feel safe?</a:t>
            </a:r>
          </a:p>
        </p:txBody>
      </p:sp>
      <p:sp>
        <p:nvSpPr>
          <p:cNvPr id="18" name="Round Diagonal Corner Rectangle 17">
            <a:extLst>
              <a:ext uri="{FF2B5EF4-FFF2-40B4-BE49-F238E27FC236}">
                <a16:creationId xmlns:a16="http://schemas.microsoft.com/office/drawing/2014/main" id="{F979292E-4EAA-762D-B39C-684049A819F8}"/>
              </a:ext>
            </a:extLst>
          </p:cNvPr>
          <p:cNvSpPr/>
          <p:nvPr/>
        </p:nvSpPr>
        <p:spPr>
          <a:xfrm>
            <a:off x="466928" y="2383125"/>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Who would you</a:t>
            </a:r>
            <a:b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speak to if you</a:t>
            </a:r>
            <a:b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didn’t feel safe?</a:t>
            </a:r>
          </a:p>
        </p:txBody>
      </p:sp>
      <p:sp>
        <p:nvSpPr>
          <p:cNvPr id="20" name="Title 1">
            <a:extLst>
              <a:ext uri="{FF2B5EF4-FFF2-40B4-BE49-F238E27FC236}">
                <a16:creationId xmlns:a16="http://schemas.microsoft.com/office/drawing/2014/main" id="{3B13B52E-1977-B477-C8C8-8022D279E976}"/>
              </a:ext>
            </a:extLst>
          </p:cNvPr>
          <p:cNvSpPr txBox="1">
            <a:spLocks noGrp="1"/>
          </p:cNvSpPr>
          <p:nvPr>
            <p:ph type="title" idx="4294967295"/>
          </p:nvPr>
        </p:nvSpPr>
        <p:spPr>
          <a:xfrm>
            <a:off x="466928" y="827517"/>
            <a:ext cx="1294427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Questions you can ask patients/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residents/clients and care partners</a:t>
            </a:r>
          </a:p>
        </p:txBody>
      </p:sp>
    </p:spTree>
    <p:extLst>
      <p:ext uri="{BB962C8B-B14F-4D97-AF65-F5344CB8AC3E}">
        <p14:creationId xmlns:p14="http://schemas.microsoft.com/office/powerpoint/2010/main" val="268428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54</a:t>
            </a:fld>
            <a:endParaRPr lang="en-CA"/>
          </a:p>
        </p:txBody>
      </p:sp>
      <p:sp>
        <p:nvSpPr>
          <p:cNvPr id="3" name="Round Diagonal Corner Rectangle 2">
            <a:extLst>
              <a:ext uri="{FF2B5EF4-FFF2-40B4-BE49-F238E27FC236}">
                <a16:creationId xmlns:a16="http://schemas.microsoft.com/office/drawing/2014/main" id="{28D1E159-40E7-E912-A226-13B97CB5110E}"/>
              </a:ext>
            </a:extLst>
          </p:cNvPr>
          <p:cNvSpPr/>
          <p:nvPr/>
        </p:nvSpPr>
        <p:spPr>
          <a:xfrm>
            <a:off x="7796363" y="4145073"/>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What can I do to contribute to my safety? </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ound Diagonal Corner Rectangle 3">
            <a:extLst>
              <a:ext uri="{FF2B5EF4-FFF2-40B4-BE49-F238E27FC236}">
                <a16:creationId xmlns:a16="http://schemas.microsoft.com/office/drawing/2014/main" id="{3B208468-F5D7-540A-9FE8-6D6C7F0161EE}"/>
              </a:ext>
            </a:extLst>
          </p:cNvPr>
          <p:cNvSpPr/>
          <p:nvPr/>
        </p:nvSpPr>
        <p:spPr>
          <a:xfrm>
            <a:off x="4266056" y="4143890"/>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feel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unsafe because…</a:t>
            </a: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ound Diagonal Corner Rectangle 4">
            <a:extLst>
              <a:ext uri="{FF2B5EF4-FFF2-40B4-BE49-F238E27FC236}">
                <a16:creationId xmlns:a16="http://schemas.microsoft.com/office/drawing/2014/main" id="{38826AFD-4D68-9BB1-E999-1770FCBE9EE8}"/>
              </a:ext>
            </a:extLst>
          </p:cNvPr>
          <p:cNvSpPr/>
          <p:nvPr/>
        </p:nvSpPr>
        <p:spPr>
          <a:xfrm>
            <a:off x="723411" y="4143890"/>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 believe my safety </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or the safety of</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my</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loved one is at</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risk because...</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ound Diagonal Corner Rectangle 5">
            <a:extLst>
              <a:ext uri="{FF2B5EF4-FFF2-40B4-BE49-F238E27FC236}">
                <a16:creationId xmlns:a16="http://schemas.microsoft.com/office/drawing/2014/main" id="{59A77C42-EB4E-9E76-C846-8ACCCA907646}"/>
              </a:ext>
            </a:extLst>
          </p:cNvPr>
          <p:cNvSpPr/>
          <p:nvPr/>
        </p:nvSpPr>
        <p:spPr>
          <a:xfrm>
            <a:off x="7796363" y="2429464"/>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am uncomfortable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with my or my loved </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one’s condition because …</a:t>
            </a: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ound Diagonal Corner Rectangle 6">
            <a:extLst>
              <a:ext uri="{FF2B5EF4-FFF2-40B4-BE49-F238E27FC236}">
                <a16:creationId xmlns:a16="http://schemas.microsoft.com/office/drawing/2014/main" id="{73A7E15C-5102-D302-DC3E-DE7A5E01BB9A}"/>
              </a:ext>
            </a:extLst>
          </p:cNvPr>
          <p:cNvSpPr/>
          <p:nvPr/>
        </p:nvSpPr>
        <p:spPr>
          <a:xfrm>
            <a:off x="4266056" y="2428281"/>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I’m concerned about</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my or my loved one’s condition because…</a:t>
            </a:r>
          </a:p>
        </p:txBody>
      </p:sp>
      <p:sp>
        <p:nvSpPr>
          <p:cNvPr id="8" name="Round Diagonal Corner Rectangle 7">
            <a:extLst>
              <a:ext uri="{FF2B5EF4-FFF2-40B4-BE49-F238E27FC236}">
                <a16:creationId xmlns:a16="http://schemas.microsoft.com/office/drawing/2014/main" id="{AD148340-EF49-7B15-950E-A2D9443CF8C8}"/>
              </a:ext>
            </a:extLst>
          </p:cNvPr>
          <p:cNvSpPr/>
          <p:nvPr/>
        </p:nvSpPr>
        <p:spPr>
          <a:xfrm>
            <a:off x="723411" y="2428281"/>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 would feel safer if…</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itle 1">
            <a:extLst>
              <a:ext uri="{FF2B5EF4-FFF2-40B4-BE49-F238E27FC236}">
                <a16:creationId xmlns:a16="http://schemas.microsoft.com/office/drawing/2014/main" id="{28704290-EA93-BB8E-9050-9FE8BACBB1CC}"/>
              </a:ext>
            </a:extLst>
          </p:cNvPr>
          <p:cNvSpPr txBox="1">
            <a:spLocks noGrp="1"/>
          </p:cNvSpPr>
          <p:nvPr>
            <p:ph type="title" idx="4294967295"/>
          </p:nvPr>
        </p:nvSpPr>
        <p:spPr>
          <a:xfrm>
            <a:off x="466928" y="827517"/>
            <a:ext cx="1294427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Questions you can ask patients/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residents/clients and care partners</a:t>
            </a:r>
          </a:p>
        </p:txBody>
      </p:sp>
    </p:spTree>
    <p:extLst>
      <p:ext uri="{BB962C8B-B14F-4D97-AF65-F5344CB8AC3E}">
        <p14:creationId xmlns:p14="http://schemas.microsoft.com/office/powerpoint/2010/main" val="145224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30456-6A60-4FB7-35B2-289D2216E31B}"/>
              </a:ext>
            </a:extLst>
          </p:cNvPr>
          <p:cNvSpPr>
            <a:spLocks noGrp="1"/>
          </p:cNvSpPr>
          <p:nvPr>
            <p:ph type="sldNum" sz="quarter" idx="12"/>
          </p:nvPr>
        </p:nvSpPr>
        <p:spPr/>
        <p:txBody>
          <a:bodyPr/>
          <a:lstStyle/>
          <a:p>
            <a:fld id="{7D0AB2B7-A222-44FF-B180-C8F0FD623967}" type="slidenum">
              <a:rPr lang="en-CA" smtClean="0"/>
              <a:t>55</a:t>
            </a:fld>
            <a:endParaRPr lang="en-CA"/>
          </a:p>
        </p:txBody>
      </p:sp>
      <p:pic>
        <p:nvPicPr>
          <p:cNvPr id="5" name="Picture 4">
            <a:extLst>
              <a:ext uri="{FF2B5EF4-FFF2-40B4-BE49-F238E27FC236}">
                <a16:creationId xmlns:a16="http://schemas.microsoft.com/office/drawing/2014/main" id="{DB079BD7-EC1E-BAEF-50ED-1513003659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430057" y="763547"/>
            <a:ext cx="5331885" cy="5021505"/>
          </a:xfrm>
          <a:prstGeom prst="rect">
            <a:avLst/>
          </a:prstGeom>
        </p:spPr>
      </p:pic>
      <p:pic>
        <p:nvPicPr>
          <p:cNvPr id="6" name="Picture 5" descr="A visual of the MMS framework. The icon for Anticipation and preparedness (will care be safe in the future) is highlighted.">
            <a:extLst>
              <a:ext uri="{FF2B5EF4-FFF2-40B4-BE49-F238E27FC236}">
                <a16:creationId xmlns:a16="http://schemas.microsoft.com/office/drawing/2014/main" id="{AFFDE64E-0595-808B-CC9E-3AF2F0766775}"/>
              </a:ext>
            </a:extLst>
          </p:cNvPr>
          <p:cNvPicPr>
            <a:picLocks noChangeAspect="1"/>
          </p:cNvPicPr>
          <p:nvPr/>
        </p:nvPicPr>
        <p:blipFill>
          <a:blip r:embed="rId4"/>
          <a:srcRect/>
          <a:stretch/>
        </p:blipFill>
        <p:spPr>
          <a:xfrm>
            <a:off x="3687411" y="4214051"/>
            <a:ext cx="1885944" cy="1885944"/>
          </a:xfrm>
          <a:prstGeom prst="rect">
            <a:avLst/>
          </a:prstGeom>
        </p:spPr>
      </p:pic>
      <p:sp>
        <p:nvSpPr>
          <p:cNvPr id="3" name="Title 2">
            <a:extLst>
              <a:ext uri="{FF2B5EF4-FFF2-40B4-BE49-F238E27FC236}">
                <a16:creationId xmlns:a16="http://schemas.microsoft.com/office/drawing/2014/main" id="{203FD245-D03C-5079-15D4-39B04CFAE0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Anticipation &amp; preparedness</a:t>
            </a:r>
          </a:p>
        </p:txBody>
      </p:sp>
    </p:spTree>
    <p:extLst>
      <p:ext uri="{BB962C8B-B14F-4D97-AF65-F5344CB8AC3E}">
        <p14:creationId xmlns:p14="http://schemas.microsoft.com/office/powerpoint/2010/main" val="36072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56</a:t>
            </a:fld>
            <a:endParaRPr lang="en-CA"/>
          </a:p>
        </p:txBody>
      </p:sp>
      <p:pic>
        <p:nvPicPr>
          <p:cNvPr id="8" name="Picture 7">
            <a:extLst>
              <a:ext uri="{FF2B5EF4-FFF2-40B4-BE49-F238E27FC236}">
                <a16:creationId xmlns:a16="http://schemas.microsoft.com/office/drawing/2014/main" id="{5E3B8705-112A-59A1-8EAA-4A8DC9052FD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5"/>
          </a:xfrm>
          <a:prstGeom prst="rect">
            <a:avLst/>
          </a:prstGeom>
        </p:spPr>
      </p:pic>
      <p:pic>
        <p:nvPicPr>
          <p:cNvPr id="11" name="Picture 10">
            <a:extLst>
              <a:ext uri="{FF2B5EF4-FFF2-40B4-BE49-F238E27FC236}">
                <a16:creationId xmlns:a16="http://schemas.microsoft.com/office/drawing/2014/main" id="{770E7C4F-B682-A3BD-4933-0746494413D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93163" y="5800989"/>
            <a:ext cx="687557" cy="687557"/>
          </a:xfrm>
          <a:prstGeom prst="rect">
            <a:avLst/>
          </a:prstGeom>
        </p:spPr>
      </p:pic>
      <p:sp>
        <p:nvSpPr>
          <p:cNvPr id="12" name="Oval 11">
            <a:extLst>
              <a:ext uri="{FF2B5EF4-FFF2-40B4-BE49-F238E27FC236}">
                <a16:creationId xmlns:a16="http://schemas.microsoft.com/office/drawing/2014/main" id="{9BEA977A-7519-40A3-00A5-BB77CC391CD7}"/>
              </a:ext>
            </a:extLst>
          </p:cNvPr>
          <p:cNvSpPr/>
          <p:nvPr/>
        </p:nvSpPr>
        <p:spPr>
          <a:xfrm>
            <a:off x="7152096" y="1902701"/>
            <a:ext cx="2917007" cy="2917007"/>
          </a:xfrm>
          <a:prstGeom prst="ellipse">
            <a:avLst/>
          </a:prstGeom>
          <a:solidFill>
            <a:srgbClr val="15A9A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”Skate to where the puck is going, not where it has been.”</a:t>
            </a:r>
          </a:p>
          <a:p>
            <a:pPr algn="ctr"/>
            <a:endParaRPr lang="en-CA" sz="1600" dirty="0">
              <a:solidFill>
                <a:schemeClr val="tx1"/>
              </a:solidFill>
            </a:endParaRPr>
          </a:p>
          <a:p>
            <a:pPr algn="ctr"/>
            <a:r>
              <a:rPr lang="en-CA" sz="1600" dirty="0">
                <a:solidFill>
                  <a:schemeClr val="tx1"/>
                </a:solidFill>
              </a:rPr>
              <a:t>– Wayne Gretzky </a:t>
            </a:r>
          </a:p>
        </p:txBody>
      </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7" y="2421344"/>
            <a:ext cx="6058428" cy="187972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tx1"/>
              </a:buClr>
            </a:pPr>
            <a:r>
              <a:rPr lang="en-GB" sz="1800" i="1" kern="1200" dirty="0">
                <a:solidFill>
                  <a:schemeClr val="tx1"/>
                </a:solidFill>
                <a:latin typeface="+mn-lt"/>
                <a:ea typeface="+mn-ea"/>
                <a:cs typeface="+mn-cs"/>
              </a:rPr>
              <a:t>Anticipation and preparedness</a:t>
            </a:r>
            <a:r>
              <a:rPr lang="en-GB" sz="1800" kern="1200" dirty="0">
                <a:solidFill>
                  <a:schemeClr val="tx1"/>
                </a:solidFill>
                <a:latin typeface="+mn-lt"/>
                <a:ea typeface="+mn-ea"/>
                <a:cs typeface="+mn-cs"/>
              </a:rPr>
              <a:t> </a:t>
            </a:r>
            <a:r>
              <a:rPr lang="en-CA" sz="1800" dirty="0"/>
              <a:t>focuses on identifying possible sources of future harm and working toward becoming more resilient to them.</a:t>
            </a:r>
          </a:p>
          <a:p>
            <a:pPr marL="0" indent="0">
              <a:spcBef>
                <a:spcPts val="0"/>
              </a:spcBef>
              <a:buClr>
                <a:schemeClr val="tx1"/>
              </a:buClr>
              <a:buNone/>
            </a:pPr>
            <a:endParaRPr lang="en-US" sz="1800" dirty="0"/>
          </a:p>
          <a:p>
            <a:pPr>
              <a:spcBef>
                <a:spcPts val="0"/>
              </a:spcBef>
              <a:buClr>
                <a:schemeClr val="tx1"/>
              </a:buClr>
            </a:pPr>
            <a:r>
              <a:rPr lang="en-US" sz="1800" i="1" dirty="0"/>
              <a:t>Don’t wait for things to go wrong</a:t>
            </a:r>
            <a:br>
              <a:rPr lang="en-US" sz="1800" i="1" dirty="0"/>
            </a:br>
            <a:r>
              <a:rPr lang="en-US" sz="1800" i="1" dirty="0"/>
              <a:t>before trying to improve safety</a:t>
            </a:r>
          </a:p>
          <a:p>
            <a:pPr marL="0" indent="0">
              <a:buClr>
                <a:schemeClr val="tx1"/>
              </a:buClr>
              <a:buNone/>
            </a:pPr>
            <a:endParaRPr lang="en-US"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a:ea typeface="+mj-ea"/>
                <a:cs typeface="Arial"/>
              </a:rPr>
              <a:t>Anticipation &amp; preparedness - </a:t>
            </a:r>
            <a:br>
              <a:rPr kumimoji="0" lang="en-US" sz="3600" b="1" i="0" u="none" strike="noStrike" kern="1200" cap="none" spc="0" normalizeH="0" baseline="0" noProof="0" dirty="0">
                <a:ln>
                  <a:noFill/>
                </a:ln>
                <a:solidFill>
                  <a:srgbClr val="3E348F"/>
                </a:solidFill>
                <a:effectLst/>
                <a:uLnTx/>
                <a:uFillTx/>
                <a:latin typeface="Arial"/>
                <a:ea typeface="+mj-ea"/>
                <a:cs typeface="Arial"/>
              </a:rPr>
            </a:br>
            <a:r>
              <a:rPr kumimoji="0" lang="en-US" sz="3600" b="0" i="0" u="none" strike="noStrike" kern="1200" cap="none" spc="0" normalizeH="0" baseline="0" noProof="0" dirty="0">
                <a:ln>
                  <a:noFill/>
                </a:ln>
                <a:solidFill>
                  <a:srgbClr val="3E348F"/>
                </a:solidFill>
                <a:effectLst/>
                <a:uLnTx/>
                <a:uFillTx/>
                <a:latin typeface="Arial"/>
                <a:ea typeface="+mj-ea"/>
                <a:cs typeface="Arial"/>
              </a:rPr>
              <a:t>Will care be safe in the future? </a:t>
            </a:r>
            <a:endParaRPr kumimoji="0" lang="en-US" sz="36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9878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57</a:t>
            </a:fld>
            <a:endParaRPr lang="en-CA"/>
          </a:p>
        </p:txBody>
      </p:sp>
      <p:pic>
        <p:nvPicPr>
          <p:cNvPr id="5" name="Picture 4">
            <a:extLst>
              <a:ext uri="{FF2B5EF4-FFF2-40B4-BE49-F238E27FC236}">
                <a16:creationId xmlns:a16="http://schemas.microsoft.com/office/drawing/2014/main" id="{FEA0BC0D-7F22-90E4-B5C7-619B5E252CD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5"/>
          </a:xfrm>
          <a:prstGeom prst="rect">
            <a:avLst/>
          </a:prstGeom>
        </p:spPr>
      </p:pic>
      <p:pic>
        <p:nvPicPr>
          <p:cNvPr id="6" name="Picture 5">
            <a:extLst>
              <a:ext uri="{FF2B5EF4-FFF2-40B4-BE49-F238E27FC236}">
                <a16:creationId xmlns:a16="http://schemas.microsoft.com/office/drawing/2014/main" id="{84B3D7AA-930D-92E6-1C82-799B90A603C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93163" y="5800989"/>
            <a:ext cx="687557" cy="687557"/>
          </a:xfrm>
          <a:prstGeom prst="rect">
            <a:avLst/>
          </a:prstGeom>
        </p:spPr>
      </p:pic>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6" y="1825493"/>
            <a:ext cx="7684028" cy="388668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GB" sz="1800" b="1" dirty="0"/>
              <a:t>Safety monitoring is critical </a:t>
            </a:r>
          </a:p>
          <a:p>
            <a:pPr lvl="1">
              <a:buClr>
                <a:schemeClr val="tx1"/>
              </a:buClr>
            </a:pPr>
            <a:r>
              <a:rPr lang="en-CA" sz="1800" dirty="0"/>
              <a:t>Anticipation and preparedness requires formal and informal methods to elicit safety information to understand how frontline healthcare services are delivered, followed by timely action and intervention to anticipate and mitigate risk. </a:t>
            </a:r>
          </a:p>
          <a:p>
            <a:pPr>
              <a:buClr>
                <a:schemeClr val="tx1"/>
              </a:buClr>
            </a:pPr>
            <a:r>
              <a:rPr lang="en-GB" sz="1800" b="1" dirty="0"/>
              <a:t>Anticipation and proactive approaches and measures for safety </a:t>
            </a:r>
          </a:p>
          <a:p>
            <a:pPr lvl="1">
              <a:buClr>
                <a:schemeClr val="tx1"/>
              </a:buClr>
            </a:pPr>
            <a:r>
              <a:rPr lang="en-GB" sz="1800" dirty="0"/>
              <a:t>Move away from using only lagging indicators to a mixed of both lagging and leading indicators. However, there are many fewer examples of ‘anticipation and preparedness’ metrics in healthcare studies than in the other four domains.</a:t>
            </a:r>
          </a:p>
          <a:p>
            <a:pPr marL="0" indent="0">
              <a:buClr>
                <a:schemeClr val="tx1"/>
              </a:buClr>
              <a:buNone/>
            </a:pPr>
            <a:endParaRPr lang="en-US"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Value of anticipation &amp; preparedness</a:t>
            </a:r>
          </a:p>
        </p:txBody>
      </p:sp>
    </p:spTree>
    <p:extLst>
      <p:ext uri="{BB962C8B-B14F-4D97-AF65-F5344CB8AC3E}">
        <p14:creationId xmlns:p14="http://schemas.microsoft.com/office/powerpoint/2010/main" val="1933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58</a:t>
            </a:fld>
            <a:endParaRPr lang="en-CA"/>
          </a:p>
        </p:txBody>
      </p:sp>
      <p:pic>
        <p:nvPicPr>
          <p:cNvPr id="4" name="Picture 3">
            <a:extLst>
              <a:ext uri="{FF2B5EF4-FFF2-40B4-BE49-F238E27FC236}">
                <a16:creationId xmlns:a16="http://schemas.microsoft.com/office/drawing/2014/main" id="{DDCCA6AF-B436-D08A-5F67-0FB2C023543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5"/>
          </a:xfrm>
          <a:prstGeom prst="rect">
            <a:avLst/>
          </a:prstGeom>
        </p:spPr>
      </p:pic>
      <p:pic>
        <p:nvPicPr>
          <p:cNvPr id="5" name="Picture 4">
            <a:extLst>
              <a:ext uri="{FF2B5EF4-FFF2-40B4-BE49-F238E27FC236}">
                <a16:creationId xmlns:a16="http://schemas.microsoft.com/office/drawing/2014/main" id="{6D537AC8-0217-DE51-D6FE-3AC4D9CCBA1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93163" y="5800989"/>
            <a:ext cx="687557" cy="687557"/>
          </a:xfrm>
          <a:prstGeom prst="rect">
            <a:avLst/>
          </a:prstGeom>
        </p:spPr>
      </p:pic>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52396"/>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“Will care be safe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in the future?” </a:t>
            </a:r>
          </a:p>
        </p:txBody>
      </p:sp>
    </p:spTree>
    <p:extLst>
      <p:ext uri="{BB962C8B-B14F-4D97-AF65-F5344CB8AC3E}">
        <p14:creationId xmlns:p14="http://schemas.microsoft.com/office/powerpoint/2010/main" val="250813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59</a:t>
            </a:fld>
            <a:endParaRPr lang="en-CA"/>
          </a:p>
        </p:txBody>
      </p:sp>
      <p:pic>
        <p:nvPicPr>
          <p:cNvPr id="8" name="Picture 7">
            <a:extLst>
              <a:ext uri="{FF2B5EF4-FFF2-40B4-BE49-F238E27FC236}">
                <a16:creationId xmlns:a16="http://schemas.microsoft.com/office/drawing/2014/main" id="{A0E5D980-1704-D40E-5119-B98DE35413C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0896" y="2147921"/>
            <a:ext cx="5347949" cy="2518961"/>
          </a:xfrm>
          <a:prstGeom prst="rect">
            <a:avLst/>
          </a:prstGeom>
        </p:spPr>
      </p:pic>
      <p:pic>
        <p:nvPicPr>
          <p:cNvPr id="11" name="Picture 10" descr="Anticipation &amp; preparedness. Will care be safe in the future?">
            <a:extLst>
              <a:ext uri="{FF2B5EF4-FFF2-40B4-BE49-F238E27FC236}">
                <a16:creationId xmlns:a16="http://schemas.microsoft.com/office/drawing/2014/main" id="{F38FC3CF-742E-1318-7DD8-E9C57F6FF016}"/>
              </a:ext>
            </a:extLst>
          </p:cNvPr>
          <p:cNvPicPr>
            <a:picLocks noChangeAspect="1"/>
          </p:cNvPicPr>
          <p:nvPr/>
        </p:nvPicPr>
        <p:blipFill>
          <a:blip r:embed="rId4"/>
          <a:srcRect/>
          <a:stretch/>
        </p:blipFill>
        <p:spPr>
          <a:xfrm>
            <a:off x="7469707" y="2001315"/>
            <a:ext cx="3207476" cy="3207476"/>
          </a:xfrm>
          <a:prstGeom prst="rect">
            <a:avLst/>
          </a:prstGeom>
        </p:spPr>
      </p:pic>
      <p:sp>
        <p:nvSpPr>
          <p:cNvPr id="9" name="TextBox 8">
            <a:extLst>
              <a:ext uri="{FF2B5EF4-FFF2-40B4-BE49-F238E27FC236}">
                <a16:creationId xmlns:a16="http://schemas.microsoft.com/office/drawing/2014/main" id="{70F2F6B7-B9D3-835A-AA87-16C5DF5F1452}"/>
              </a:ext>
            </a:extLst>
          </p:cNvPr>
          <p:cNvSpPr txBox="1"/>
          <p:nvPr/>
        </p:nvSpPr>
        <p:spPr>
          <a:xfrm>
            <a:off x="2110605" y="3605053"/>
            <a:ext cx="4039142" cy="1061829"/>
          </a:xfrm>
          <a:prstGeom prst="rect">
            <a:avLst/>
          </a:prstGeom>
          <a:noFill/>
        </p:spPr>
        <p:txBody>
          <a:bodyPr wrap="square" rtlCol="0">
            <a:spAutoFit/>
          </a:bodyPr>
          <a:lstStyle/>
          <a:p>
            <a:pPr marL="342900" indent="-342900">
              <a:buAutoNum type="arabicPeriod"/>
            </a:pPr>
            <a:r>
              <a:rPr lang="en-GB" sz="1500" dirty="0"/>
              <a:t>Looking at other data sets differently</a:t>
            </a:r>
          </a:p>
          <a:p>
            <a:pPr marL="342900" indent="-342900">
              <a:buAutoNum type="arabicPeriod"/>
            </a:pPr>
            <a:r>
              <a:rPr lang="en-US" sz="1500" dirty="0"/>
              <a:t>Horizon scanning to proactively identify emerging and future safety risks</a:t>
            </a:r>
          </a:p>
          <a:p>
            <a:endParaRPr lang="en-US" dirty="0"/>
          </a:p>
        </p:txBody>
      </p:sp>
      <p:sp>
        <p:nvSpPr>
          <p:cNvPr id="10" name="Title 9">
            <a:extLst>
              <a:ext uri="{FF2B5EF4-FFF2-40B4-BE49-F238E27FC236}">
                <a16:creationId xmlns:a16="http://schemas.microsoft.com/office/drawing/2014/main" id="{709AC3E7-D3F5-BDC5-BA59-52894E7E934D}"/>
              </a:ext>
            </a:extLst>
          </p:cNvPr>
          <p:cNvSpPr txBox="1">
            <a:spLocks noGrp="1"/>
          </p:cNvSpPr>
          <p:nvPr>
            <p:ph type="title" idx="4294967295"/>
          </p:nvPr>
        </p:nvSpPr>
        <p:spPr>
          <a:xfrm>
            <a:off x="2439375" y="2784844"/>
            <a:ext cx="3121798"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Anticipation &amp; preparedness</a:t>
            </a:r>
          </a:p>
        </p:txBody>
      </p:sp>
    </p:spTree>
    <p:extLst>
      <p:ext uri="{BB962C8B-B14F-4D97-AF65-F5344CB8AC3E}">
        <p14:creationId xmlns:p14="http://schemas.microsoft.com/office/powerpoint/2010/main" val="126638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ic of two discussions guides for patient safety. Image text: Rethinking Patient Safety. A discussion Guide for Patients, Healthcare Providers, and Leaders">
            <a:extLst>
              <a:ext uri="{FF2B5EF4-FFF2-40B4-BE49-F238E27FC236}">
                <a16:creationId xmlns:a16="http://schemas.microsoft.com/office/drawing/2014/main" id="{27171A69-4119-A19B-6FD9-A81E2D3A3721}"/>
              </a:ext>
            </a:extLst>
          </p:cNvPr>
          <p:cNvPicPr>
            <a:picLocks noChangeAspect="1"/>
          </p:cNvPicPr>
          <p:nvPr/>
        </p:nvPicPr>
        <p:blipFill>
          <a:blip r:embed="rId3"/>
          <a:stretch>
            <a:fillRect/>
          </a:stretch>
        </p:blipFill>
        <p:spPr>
          <a:xfrm>
            <a:off x="-86206" y="-48491"/>
            <a:ext cx="12364412" cy="6954982"/>
          </a:xfrm>
          <a:prstGeom prst="rect">
            <a:avLst/>
          </a:prstGeom>
        </p:spPr>
      </p:pic>
      <p:sp>
        <p:nvSpPr>
          <p:cNvPr id="3" name="Title 2">
            <a:extLst>
              <a:ext uri="{FF2B5EF4-FFF2-40B4-BE49-F238E27FC236}">
                <a16:creationId xmlns:a16="http://schemas.microsoft.com/office/drawing/2014/main" id="{8B9CF02C-D212-4292-AC61-70A20178DC6D}"/>
              </a:ext>
            </a:extLst>
          </p:cNvPr>
          <p:cNvSpPr txBox="1">
            <a:spLocks noGrp="1"/>
          </p:cNvSpPr>
          <p:nvPr>
            <p:ph type="title" idx="4294967295"/>
          </p:nvPr>
        </p:nvSpPr>
        <p:spPr>
          <a:xfrm>
            <a:off x="150312" y="187890"/>
            <a:ext cx="375780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hlinkClick r:id="rId4">
                  <a:extLst>
                    <a:ext uri="{A12FA001-AC4F-418D-AE19-62706E023703}">
                      <ahyp:hlinkClr xmlns:ahyp="http://schemas.microsoft.com/office/drawing/2018/hyperlinkcolor" val="tx"/>
                    </a:ext>
                  </a:extLst>
                </a:hlinkClick>
              </a:rPr>
              <a:t>Rethinking Patient Safety (healthcareexcellence.ca)</a:t>
            </a: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5903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A1D23-ECE4-37F5-C325-622375DED490}"/>
              </a:ext>
            </a:extLst>
          </p:cNvPr>
          <p:cNvSpPr>
            <a:spLocks noGrp="1"/>
          </p:cNvSpPr>
          <p:nvPr>
            <p:ph type="sldNum" sz="quarter" idx="12"/>
          </p:nvPr>
        </p:nvSpPr>
        <p:spPr/>
        <p:txBody>
          <a:bodyPr/>
          <a:lstStyle/>
          <a:p>
            <a:fld id="{7D0AB2B7-A222-44FF-B180-C8F0FD623967}" type="slidenum">
              <a:rPr lang="en-CA" smtClean="0"/>
              <a:t>60</a:t>
            </a:fld>
            <a:endParaRPr lang="en-CA"/>
          </a:p>
        </p:txBody>
      </p:sp>
      <p:pic>
        <p:nvPicPr>
          <p:cNvPr id="8" name="Picture 7">
            <a:extLst>
              <a:ext uri="{FF2B5EF4-FFF2-40B4-BE49-F238E27FC236}">
                <a16:creationId xmlns:a16="http://schemas.microsoft.com/office/drawing/2014/main" id="{EE03ED50-C232-F700-AAFF-107B214E8B8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2" name="Picture 1">
            <a:extLst>
              <a:ext uri="{FF2B5EF4-FFF2-40B4-BE49-F238E27FC236}">
                <a16:creationId xmlns:a16="http://schemas.microsoft.com/office/drawing/2014/main" id="{927AD5F6-7406-5856-FC67-A2E373FF66D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48897" y="494159"/>
            <a:ext cx="1943840" cy="1830686"/>
          </a:xfrm>
          <a:prstGeom prst="rect">
            <a:avLst/>
          </a:prstGeom>
        </p:spPr>
      </p:pic>
      <p:pic>
        <p:nvPicPr>
          <p:cNvPr id="9" name="Picture 8">
            <a:extLst>
              <a:ext uri="{FF2B5EF4-FFF2-40B4-BE49-F238E27FC236}">
                <a16:creationId xmlns:a16="http://schemas.microsoft.com/office/drawing/2014/main" id="{FA632109-8560-34CF-60AA-6534B6CF334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33972" y="1771505"/>
            <a:ext cx="687557" cy="687557"/>
          </a:xfrm>
          <a:prstGeom prst="rect">
            <a:avLst/>
          </a:prstGeom>
        </p:spPr>
      </p:pic>
      <p:sp>
        <p:nvSpPr>
          <p:cNvPr id="5" name="Rectangle: Rounded Corners 18">
            <a:extLst>
              <a:ext uri="{FF2B5EF4-FFF2-40B4-BE49-F238E27FC236}">
                <a16:creationId xmlns:a16="http://schemas.microsoft.com/office/drawing/2014/main" id="{75A26D3E-079D-35B2-FEC8-43043B29AE74}"/>
              </a:ext>
              <a:ext uri="{C183D7F6-B498-43B3-948B-1728B52AA6E4}">
                <adec:decorative xmlns:adec="http://schemas.microsoft.com/office/drawing/2017/decorative" val="1"/>
              </a:ext>
            </a:extLst>
          </p:cNvPr>
          <p:cNvSpPr/>
          <p:nvPr/>
        </p:nvSpPr>
        <p:spPr>
          <a:xfrm>
            <a:off x="505211" y="2778652"/>
            <a:ext cx="6033376" cy="181592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FA94F12-CF4A-2FCE-64A9-07860329D4EF}"/>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r>
              <a:rPr kumimoji="0" lang="en-US" sz="2500" b="1" i="0" u="none" strike="noStrike" cap="none" spc="0" normalizeH="0" baseline="0" noProof="0" dirty="0">
                <a:ln>
                  <a:noFill/>
                </a:ln>
                <a:solidFill>
                  <a:schemeClr val="tx1"/>
                </a:solidFill>
                <a:effectLst/>
                <a:uLnTx/>
                <a:uFillTx/>
              </a:rPr>
              <a:t>Reflective question</a:t>
            </a:r>
          </a:p>
          <a:p>
            <a:pPr marL="0" marR="0" lvl="0" indent="0" fontAlgn="auto">
              <a:lnSpc>
                <a:spcPct val="90000"/>
              </a:lnSpc>
              <a:spcBef>
                <a:spcPts val="0"/>
              </a:spcBef>
              <a:spcAft>
                <a:spcPts val="600"/>
              </a:spcAft>
              <a:buClrTx/>
              <a:buSzTx/>
              <a:buNone/>
              <a:tabLst/>
              <a:defRPr/>
            </a:pPr>
            <a:r>
              <a:rPr kumimoji="0" lang="en-US" sz="1800" b="0" i="0" u="none" strike="noStrike" cap="none" spc="0" normalizeH="0" baseline="0" noProof="0" dirty="0">
                <a:ln>
                  <a:noFill/>
                </a:ln>
                <a:solidFill>
                  <a:schemeClr val="tx1"/>
                </a:solidFill>
                <a:effectLst/>
                <a:uLnTx/>
                <a:uFillTx/>
              </a:rPr>
              <a:t>What other data sets might shine a light on the emerging patient and staff safety threats that our team/organization is facing?</a:t>
            </a:r>
          </a:p>
        </p:txBody>
      </p:sp>
      <p:sp>
        <p:nvSpPr>
          <p:cNvPr id="4" name="Title 1">
            <a:extLst>
              <a:ext uri="{FF2B5EF4-FFF2-40B4-BE49-F238E27FC236}">
                <a16:creationId xmlns:a16="http://schemas.microsoft.com/office/drawing/2014/main" id="{C97DFABF-9824-4D52-79E9-DA80457E0968}"/>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7: </a:t>
            </a:r>
            <a:br>
              <a:rPr kumimoji="0" lang="en-US"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313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61</a:t>
            </a:fld>
            <a:endParaRPr lang="en-CA"/>
          </a:p>
        </p:txBody>
      </p:sp>
      <p:pic>
        <p:nvPicPr>
          <p:cNvPr id="3" name="Picture 2">
            <a:extLst>
              <a:ext uri="{FF2B5EF4-FFF2-40B4-BE49-F238E27FC236}">
                <a16:creationId xmlns:a16="http://schemas.microsoft.com/office/drawing/2014/main" id="{BEAF1771-CBF7-87B7-F06D-FA29DCFF012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48897" y="494159"/>
            <a:ext cx="1943840" cy="1830686"/>
          </a:xfrm>
          <a:prstGeom prst="rect">
            <a:avLst/>
          </a:prstGeom>
        </p:spPr>
      </p:pic>
      <p:pic>
        <p:nvPicPr>
          <p:cNvPr id="6" name="Picture 5">
            <a:extLst>
              <a:ext uri="{FF2B5EF4-FFF2-40B4-BE49-F238E27FC236}">
                <a16:creationId xmlns:a16="http://schemas.microsoft.com/office/drawing/2014/main" id="{CAF56480-6233-BE61-2A2F-B23C3AA5901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33972" y="1771505"/>
            <a:ext cx="687557" cy="687557"/>
          </a:xfrm>
          <a:prstGeom prst="rect">
            <a:avLst/>
          </a:prstGeom>
        </p:spPr>
      </p:pic>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2" y="2459062"/>
            <a:ext cx="6540129" cy="4631394"/>
          </a:xfrm>
        </p:spPr>
        <p:txBody>
          <a:bodyPr>
            <a:normAutofit/>
          </a:bodyPr>
          <a:lstStyle/>
          <a:p>
            <a:pPr marL="0" marR="0" lvl="0" indent="0" fontAlgn="auto">
              <a:lnSpc>
                <a:spcPct val="90000"/>
              </a:lnSpc>
              <a:spcBef>
                <a:spcPts val="0"/>
              </a:spcBef>
              <a:spcAft>
                <a:spcPts val="600"/>
              </a:spcAft>
              <a:buClrTx/>
              <a:buSzTx/>
              <a:buNone/>
              <a:tabLst/>
              <a:defRPr/>
            </a:pPr>
            <a:r>
              <a:rPr lang="en-US" sz="3600" b="1" dirty="0"/>
              <a:t>Background</a:t>
            </a:r>
          </a:p>
          <a:p>
            <a:pPr marL="0" marR="0" lvl="0" indent="0" fontAlgn="auto">
              <a:lnSpc>
                <a:spcPct val="90000"/>
              </a:lnSpc>
              <a:spcBef>
                <a:spcPts val="0"/>
              </a:spcBef>
              <a:spcAft>
                <a:spcPts val="600"/>
              </a:spcAft>
              <a:buClrTx/>
              <a:buSzTx/>
              <a:buNone/>
              <a:tabLst/>
              <a:defRPr/>
            </a:pPr>
            <a:r>
              <a:rPr kumimoji="0" lang="en-US" sz="1800" b="0" i="0" u="none" strike="noStrike" cap="none" spc="0" normalizeH="0" baseline="0" noProof="0" dirty="0">
                <a:ln>
                  <a:noFill/>
                </a:ln>
                <a:effectLst/>
                <a:uLnTx/>
                <a:uFillTx/>
              </a:rPr>
              <a:t>Anticipation and preparedness </a:t>
            </a:r>
            <a:r>
              <a:rPr lang="en-US" sz="1800" dirty="0"/>
              <a:t>can be enhanced when leaders look beyond what is traditionally presented as ‘patient safety data’ in board/senior leadership reports. </a:t>
            </a:r>
          </a:p>
          <a:p>
            <a:pPr marL="0" marR="0" lvl="0" indent="0" fontAlgn="auto">
              <a:lnSpc>
                <a:spcPct val="90000"/>
              </a:lnSpc>
              <a:spcBef>
                <a:spcPts val="0"/>
              </a:spcBef>
              <a:spcAft>
                <a:spcPts val="600"/>
              </a:spcAft>
              <a:buClrTx/>
              <a:buSzTx/>
              <a:buNone/>
              <a:tabLst/>
              <a:defRPr/>
            </a:pPr>
            <a:r>
              <a:rPr lang="en-US" sz="1800" dirty="0"/>
              <a:t>All too often the patient safety data leaders are presented</a:t>
            </a:r>
            <a:br>
              <a:rPr lang="en-US" sz="1800" dirty="0"/>
            </a:br>
            <a:r>
              <a:rPr lang="en-US" sz="1800" dirty="0"/>
              <a:t>with focuses on patient harm, but safety is far broader than ‘physical harm.’</a:t>
            </a:r>
          </a:p>
          <a:p>
            <a:pPr marL="0" indent="0">
              <a:lnSpc>
                <a:spcPct val="90000"/>
              </a:lnSpc>
              <a:spcAft>
                <a:spcPts val="600"/>
              </a:spcAft>
              <a:buNone/>
              <a:defRPr/>
            </a:pPr>
            <a:r>
              <a:rPr lang="en-US" sz="1800" dirty="0"/>
              <a:t>Looking at data sets which are not traditionally labeled as ‘patient safety data’ enables senior leaders to proactively identify what could go wrong, before an incident occurs. </a:t>
            </a:r>
          </a:p>
          <a:p>
            <a:pPr marL="0" inden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7: </a:t>
            </a:r>
            <a:br>
              <a:rPr kumimoji="0" lang="en-US"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307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62</a:t>
            </a:fld>
            <a:endParaRPr lang="en-CA"/>
          </a:p>
        </p:txBody>
      </p:sp>
      <p:pic>
        <p:nvPicPr>
          <p:cNvPr id="6" name="Picture 5">
            <a:extLst>
              <a:ext uri="{FF2B5EF4-FFF2-40B4-BE49-F238E27FC236}">
                <a16:creationId xmlns:a16="http://schemas.microsoft.com/office/drawing/2014/main" id="{DC73DD32-BC5A-FC8A-B0D2-E9F5F01B667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48897" y="494159"/>
            <a:ext cx="1943840" cy="1830686"/>
          </a:xfrm>
          <a:prstGeom prst="rect">
            <a:avLst/>
          </a:prstGeom>
        </p:spPr>
      </p:pic>
      <p:pic>
        <p:nvPicPr>
          <p:cNvPr id="8" name="Picture 7">
            <a:extLst>
              <a:ext uri="{FF2B5EF4-FFF2-40B4-BE49-F238E27FC236}">
                <a16:creationId xmlns:a16="http://schemas.microsoft.com/office/drawing/2014/main" id="{A2EF1F8E-8BA6-EC32-4111-C640D57AB79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33972" y="1771505"/>
            <a:ext cx="687557" cy="687557"/>
          </a:xfrm>
          <a:prstGeom prst="rect">
            <a:avLst/>
          </a:prstGeom>
        </p:spPr>
      </p:pic>
      <p:sp>
        <p:nvSpPr>
          <p:cNvPr id="3" name="Rectangle: Rounded Corners 18">
            <a:extLst>
              <a:ext uri="{FF2B5EF4-FFF2-40B4-BE49-F238E27FC236}">
                <a16:creationId xmlns:a16="http://schemas.microsoft.com/office/drawing/2014/main" id="{118A75F8-01DC-B2F1-EF94-96D9B4AEB443}"/>
              </a:ext>
              <a:ext uri="{C183D7F6-B498-43B3-948B-1728B52AA6E4}">
                <adec:decorative xmlns:adec="http://schemas.microsoft.com/office/drawing/2017/decorative" val="1"/>
              </a:ext>
            </a:extLst>
          </p:cNvPr>
          <p:cNvSpPr/>
          <p:nvPr/>
        </p:nvSpPr>
        <p:spPr>
          <a:xfrm>
            <a:off x="640677" y="2612013"/>
            <a:ext cx="7058345" cy="127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7" name="Content Placeholder 8">
            <a:extLst>
              <a:ext uri="{FF2B5EF4-FFF2-40B4-BE49-F238E27FC236}">
                <a16:creationId xmlns:a16="http://schemas.microsoft.com/office/drawing/2014/main" id="{7AAC9258-D5BE-53C5-48EB-0AA333A8AA5A}"/>
              </a:ext>
            </a:extLst>
          </p:cNvPr>
          <p:cNvSpPr txBox="1">
            <a:spLocks/>
          </p:cNvSpPr>
          <p:nvPr/>
        </p:nvSpPr>
        <p:spPr>
          <a:xfrm>
            <a:off x="6225010" y="3816967"/>
            <a:ext cx="3896520" cy="290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r>
              <a:rPr kumimoji="0" lang="en-US" sz="1800" b="0" i="0" u="none" strike="noStrike" cap="none" spc="0" normalizeH="0" baseline="0" noProof="0" dirty="0">
                <a:ln>
                  <a:noFill/>
                </a:ln>
                <a:effectLst/>
                <a:uLnTx/>
                <a:uFillTx/>
              </a:rPr>
              <a:t>staff turnover, skill mix and sickness data, </a:t>
            </a:r>
          </a:p>
          <a:p>
            <a:r>
              <a:rPr kumimoji="0" lang="en-US" sz="1800" b="0" i="0" u="none" strike="noStrike" cap="none" spc="0" normalizeH="0" baseline="0" noProof="0" dirty="0">
                <a:ln>
                  <a:noFill/>
                </a:ln>
                <a:effectLst/>
                <a:uLnTx/>
                <a:uFillTx/>
              </a:rPr>
              <a:t>statutory and mandatory training compliance levels</a:t>
            </a:r>
          </a:p>
          <a:p>
            <a:r>
              <a:rPr kumimoji="0" lang="en-US" sz="1800" b="0" i="0" u="none" strike="noStrike" cap="none" spc="0" normalizeH="0" baseline="0" noProof="0" dirty="0">
                <a:ln>
                  <a:noFill/>
                </a:ln>
                <a:effectLst/>
                <a:uLnTx/>
                <a:uFillTx/>
              </a:rPr>
              <a:t>Patient experience data, including compliments and concerns</a:t>
            </a:r>
            <a:endParaRPr lang="en-CA" sz="1800" dirty="0"/>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38200" y="2778652"/>
            <a:ext cx="6860822" cy="3577698"/>
          </a:xfrm>
        </p:spPr>
        <p:txBody>
          <a:bodyPr>
            <a:normAutofit/>
          </a:bodyPr>
          <a:lstStyle/>
          <a:p>
            <a:pPr marL="0" indent="0">
              <a:spcBef>
                <a:spcPts val="0"/>
              </a:spcBef>
              <a:spcAft>
                <a:spcPts val="600"/>
              </a:spcAft>
              <a:buClr>
                <a:schemeClr val="tx1"/>
              </a:buClr>
              <a:buNone/>
              <a:defRPr/>
            </a:pPr>
            <a:r>
              <a:rPr lang="en-US" sz="2500" b="1" dirty="0"/>
              <a:t>This safety theme cloud is asking you to: </a:t>
            </a:r>
            <a:endParaRPr lang="en-US" sz="2500" dirty="0"/>
          </a:p>
          <a:p>
            <a:pPr marL="0" marR="0" lvl="0" indent="0" fontAlgn="auto">
              <a:lnSpc>
                <a:spcPct val="90000"/>
              </a:lnSpc>
              <a:spcBef>
                <a:spcPts val="0"/>
              </a:spcBef>
              <a:spcAft>
                <a:spcPts val="600"/>
              </a:spcAft>
              <a:buClr>
                <a:schemeClr val="tx1"/>
              </a:buClr>
              <a:buSzTx/>
              <a:buNone/>
              <a:tabLst/>
              <a:defRPr/>
            </a:pPr>
            <a:r>
              <a:rPr kumimoji="0" lang="en-US" sz="1600" b="0" i="0" u="none" strike="noStrike" cap="none" spc="0" normalizeH="0" baseline="0" noProof="0" dirty="0">
                <a:ln>
                  <a:noFill/>
                </a:ln>
                <a:effectLst/>
                <a:uLnTx/>
                <a:uFillTx/>
              </a:rPr>
              <a:t>consider how </a:t>
            </a:r>
            <a:r>
              <a:rPr lang="en-US" sz="1600" dirty="0"/>
              <a:t>other types of data you collect in your settings might inform your understanding of future safety risks.</a:t>
            </a:r>
          </a:p>
          <a:p>
            <a:pPr marL="0" marR="0" lvl="0" indent="0" fontAlgn="auto">
              <a:lnSpc>
                <a:spcPct val="90000"/>
              </a:lnSpc>
              <a:spcBef>
                <a:spcPts val="0"/>
              </a:spcBef>
              <a:spcAft>
                <a:spcPts val="600"/>
              </a:spcAft>
              <a:buClr>
                <a:schemeClr val="tx1"/>
              </a:buClr>
              <a:buSzTx/>
              <a:buNone/>
              <a:tabLst/>
              <a:defRPr/>
            </a:pPr>
            <a:endParaRPr lang="en-US" sz="1600" dirty="0"/>
          </a:p>
          <a:p>
            <a:pPr marL="0" indent="0">
              <a:buClr>
                <a:schemeClr val="tx1"/>
              </a:buClr>
              <a:buNone/>
            </a:pPr>
            <a:r>
              <a:rPr kumimoji="0" lang="en-US" sz="1800" b="0" i="0" u="none" strike="noStrike" cap="none" spc="0" normalizeH="0" baseline="0" noProof="0" dirty="0">
                <a:ln>
                  <a:noFill/>
                </a:ln>
                <a:effectLst/>
                <a:uLnTx/>
                <a:uFillTx/>
              </a:rPr>
              <a:t>Examples of other types of data:</a:t>
            </a:r>
          </a:p>
          <a:p>
            <a:pPr>
              <a:buClr>
                <a:schemeClr val="tx1"/>
              </a:buClr>
            </a:pPr>
            <a:r>
              <a:rPr lang="en-US" sz="1800" dirty="0"/>
              <a:t>client demographics and equity </a:t>
            </a:r>
            <a:r>
              <a:rPr lang="en-US" sz="1800" dirty="0" err="1"/>
              <a:t>stratifers</a:t>
            </a:r>
            <a:r>
              <a:rPr lang="en-US" sz="1800" dirty="0"/>
              <a:t>, </a:t>
            </a:r>
          </a:p>
          <a:p>
            <a:pPr>
              <a:buClr>
                <a:schemeClr val="tx1"/>
              </a:buClr>
            </a:pPr>
            <a:r>
              <a:rPr kumimoji="0" lang="en-US" sz="1800" b="0" i="0" u="none" strike="noStrike" cap="none" spc="0" normalizeH="0" baseline="0" noProof="0" dirty="0">
                <a:ln>
                  <a:noFill/>
                </a:ln>
                <a:effectLst/>
                <a:uLnTx/>
                <a:uFillTx/>
              </a:rPr>
              <a:t>referral rates and wait times,</a:t>
            </a:r>
          </a:p>
          <a:p>
            <a:pPr>
              <a:buClr>
                <a:schemeClr val="tx1"/>
              </a:buClr>
            </a:pPr>
            <a:r>
              <a:rPr kumimoji="0" lang="en-US" sz="1800" b="0" i="0" u="none" strike="noStrike" cap="none" spc="0" normalizeH="0" baseline="0" noProof="0" dirty="0">
                <a:ln>
                  <a:noFill/>
                </a:ln>
                <a:effectLst/>
                <a:uLnTx/>
                <a:uFillTx/>
              </a:rPr>
              <a:t>leaving without being seen, </a:t>
            </a:r>
          </a:p>
          <a:p>
            <a:pPr>
              <a:buClr>
                <a:schemeClr val="tx1"/>
              </a:buClr>
            </a:pPr>
            <a:r>
              <a:rPr kumimoji="0" lang="en-US" sz="1800" b="0" i="0" u="none" strike="noStrike" cap="none" spc="0" normalizeH="0" baseline="0" noProof="0" dirty="0">
                <a:ln>
                  <a:noFill/>
                </a:ln>
                <a:effectLst/>
                <a:uLnTx/>
                <a:uFillTx/>
              </a:rPr>
              <a:t>access to diagnostic testing, beds</a:t>
            </a:r>
            <a:r>
              <a:rPr lang="en-US" sz="1800" dirty="0"/>
              <a:t> and services, </a:t>
            </a:r>
          </a:p>
          <a:p>
            <a:pPr>
              <a:buClr>
                <a:schemeClr val="tx1"/>
              </a:buClr>
            </a:pPr>
            <a:endParaRPr kumimoji="0" lang="en-US" sz="1600" b="0" i="0" u="none" strike="noStrike" cap="none" spc="0" normalizeH="0" baseline="0" noProof="0" dirty="0">
              <a:ln>
                <a:noFill/>
              </a:ln>
              <a:effectLst/>
              <a:uLnTx/>
              <a:uFillTx/>
            </a:endParaRPr>
          </a:p>
          <a:p>
            <a:pPr marL="0" indent="0">
              <a:buClr>
                <a:schemeClr val="tx1"/>
              </a:buClr>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7: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97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F552B-7956-2C1C-A149-AAECBA183EF1}"/>
              </a:ext>
            </a:extLst>
          </p:cNvPr>
          <p:cNvSpPr>
            <a:spLocks noGrp="1"/>
          </p:cNvSpPr>
          <p:nvPr>
            <p:ph type="sldNum" sz="quarter" idx="12"/>
          </p:nvPr>
        </p:nvSpPr>
        <p:spPr/>
        <p:txBody>
          <a:bodyPr/>
          <a:lstStyle/>
          <a:p>
            <a:fld id="{7D0AB2B7-A222-44FF-B180-C8F0FD623967}" type="slidenum">
              <a:rPr lang="en-CA" smtClean="0"/>
              <a:t>63</a:t>
            </a:fld>
            <a:endParaRPr lang="en-CA"/>
          </a:p>
        </p:txBody>
      </p:sp>
      <p:pic>
        <p:nvPicPr>
          <p:cNvPr id="8" name="Picture 7">
            <a:extLst>
              <a:ext uri="{FF2B5EF4-FFF2-40B4-BE49-F238E27FC236}">
                <a16:creationId xmlns:a16="http://schemas.microsoft.com/office/drawing/2014/main" id="{6A439BDB-B4D7-2AB9-4BA4-D27753851ED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2" name="Picture 1">
            <a:extLst>
              <a:ext uri="{FF2B5EF4-FFF2-40B4-BE49-F238E27FC236}">
                <a16:creationId xmlns:a16="http://schemas.microsoft.com/office/drawing/2014/main" id="{7A4C47CD-AB00-66FB-5B56-01E02C7FFEF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48897" y="494159"/>
            <a:ext cx="1943840" cy="1830686"/>
          </a:xfrm>
          <a:prstGeom prst="rect">
            <a:avLst/>
          </a:prstGeom>
        </p:spPr>
      </p:pic>
      <p:pic>
        <p:nvPicPr>
          <p:cNvPr id="6" name="Picture 5">
            <a:extLst>
              <a:ext uri="{FF2B5EF4-FFF2-40B4-BE49-F238E27FC236}">
                <a16:creationId xmlns:a16="http://schemas.microsoft.com/office/drawing/2014/main" id="{D90B7B95-0AEC-A5FE-7317-D5C64A157D6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433972" y="1771505"/>
            <a:ext cx="687557" cy="687557"/>
          </a:xfrm>
          <a:prstGeom prst="rect">
            <a:avLst/>
          </a:prstGeom>
        </p:spPr>
      </p:pic>
      <p:sp>
        <p:nvSpPr>
          <p:cNvPr id="4" name="Rectangle: Rounded Corners 18">
            <a:extLst>
              <a:ext uri="{FF2B5EF4-FFF2-40B4-BE49-F238E27FC236}">
                <a16:creationId xmlns:a16="http://schemas.microsoft.com/office/drawing/2014/main" id="{52E3E8D5-6F5C-F317-4725-92B05FEC7462}"/>
              </a:ext>
              <a:ext uri="{C183D7F6-B498-43B3-948B-1728B52AA6E4}">
                <adec:decorative xmlns:adec="http://schemas.microsoft.com/office/drawing/2017/decorative" val="1"/>
              </a:ext>
            </a:extLst>
          </p:cNvPr>
          <p:cNvSpPr/>
          <p:nvPr/>
        </p:nvSpPr>
        <p:spPr>
          <a:xfrm>
            <a:off x="508000" y="2528711"/>
            <a:ext cx="5542845" cy="215773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5" name="Content Placeholder 8">
            <a:extLst>
              <a:ext uri="{FF2B5EF4-FFF2-40B4-BE49-F238E27FC236}">
                <a16:creationId xmlns:a16="http://schemas.microsoft.com/office/drawing/2014/main" id="{C287B029-3BA1-134E-F8B8-D50C2955A02D}"/>
              </a:ext>
            </a:extLst>
          </p:cNvPr>
          <p:cNvSpPr txBox="1">
            <a:spLocks/>
          </p:cNvSpPr>
          <p:nvPr/>
        </p:nvSpPr>
        <p:spPr>
          <a:xfrm>
            <a:off x="838200" y="2778652"/>
            <a:ext cx="5257800" cy="357769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a:pPr>
            <a:r>
              <a:rPr lang="en-US" sz="2400" b="1" dirty="0"/>
              <a:t>Reflective question</a:t>
            </a:r>
          </a:p>
          <a:p>
            <a:pPr marL="0" indent="0">
              <a:spcAft>
                <a:spcPts val="600"/>
              </a:spcAft>
              <a:buFont typeface="Arial" panose="020B0604020202020204" pitchFamily="34" charset="0"/>
              <a:buNone/>
              <a:defRPr/>
            </a:pPr>
            <a:r>
              <a:rPr lang="en-US" sz="1800" dirty="0"/>
              <a:t>How do we, as leaders, ensure that we spend time horizon scanning for emerging and future safety risks to gain insight into whether care will be safe in the future?</a:t>
            </a:r>
            <a:endParaRPr lang="en-US" sz="1800" dirty="0">
              <a:ea typeface="Calibri"/>
            </a:endParaRPr>
          </a:p>
          <a:p>
            <a:pPr marL="0" indent="0">
              <a:buFont typeface="Arial" panose="020B0604020202020204" pitchFamily="34" charset="0"/>
              <a:buNone/>
            </a:pPr>
            <a:endParaRPr lang="en-CA" dirty="0"/>
          </a:p>
        </p:txBody>
      </p:sp>
      <p:sp>
        <p:nvSpPr>
          <p:cNvPr id="7" name="Title 1">
            <a:extLst>
              <a:ext uri="{FF2B5EF4-FFF2-40B4-BE49-F238E27FC236}">
                <a16:creationId xmlns:a16="http://schemas.microsoft.com/office/drawing/2014/main" id="{8F3CA94A-57C5-E9E6-9E77-A84DBA61822C}"/>
              </a:ext>
            </a:extLst>
          </p:cNvPr>
          <p:cNvSpPr txBox="1">
            <a:spLocks noGrp="1"/>
          </p:cNvSpPr>
          <p:nvPr>
            <p:ph type="title" idx="4294967295"/>
          </p:nvPr>
        </p:nvSpPr>
        <p:spPr>
          <a:xfrm>
            <a:off x="838200" y="37006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8: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a:t>
            </a:r>
          </a:p>
        </p:txBody>
      </p:sp>
    </p:spTree>
    <p:extLst>
      <p:ext uri="{BB962C8B-B14F-4D97-AF65-F5344CB8AC3E}">
        <p14:creationId xmlns:p14="http://schemas.microsoft.com/office/powerpoint/2010/main" val="35107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64</a:t>
            </a:fld>
            <a:endParaRPr lang="en-CA"/>
          </a:p>
        </p:txBody>
      </p:sp>
      <p:pic>
        <p:nvPicPr>
          <p:cNvPr id="3" name="Picture 2">
            <a:extLst>
              <a:ext uri="{FF2B5EF4-FFF2-40B4-BE49-F238E27FC236}">
                <a16:creationId xmlns:a16="http://schemas.microsoft.com/office/drawing/2014/main" id="{95E908E4-2DBE-B924-8659-CD0B421649D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48897" y="494159"/>
            <a:ext cx="1943840" cy="1830686"/>
          </a:xfrm>
          <a:prstGeom prst="rect">
            <a:avLst/>
          </a:prstGeom>
        </p:spPr>
      </p:pic>
      <p:pic>
        <p:nvPicPr>
          <p:cNvPr id="6" name="Picture 5">
            <a:extLst>
              <a:ext uri="{FF2B5EF4-FFF2-40B4-BE49-F238E27FC236}">
                <a16:creationId xmlns:a16="http://schemas.microsoft.com/office/drawing/2014/main" id="{7019616B-428E-20BC-2325-4DD8EC6E0FB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33972" y="1771505"/>
            <a:ext cx="687557" cy="687557"/>
          </a:xfrm>
          <a:prstGeom prst="rect">
            <a:avLst/>
          </a:prstGeom>
        </p:spPr>
      </p:pic>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1" y="2459062"/>
            <a:ext cx="8154427"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en-US" sz="2500" b="1" dirty="0"/>
              <a:t>Background</a:t>
            </a:r>
          </a:p>
          <a:p>
            <a:pPr defTabSz="914400">
              <a:lnSpc>
                <a:spcPct val="90000"/>
              </a:lnSpc>
              <a:spcAft>
                <a:spcPts val="600"/>
              </a:spcAft>
              <a:buClr>
                <a:schemeClr val="tx1"/>
              </a:buClr>
              <a:defRPr/>
            </a:pPr>
            <a:r>
              <a:rPr lang="en-US" sz="1800" dirty="0"/>
              <a:t>Standards, guidelines and regulations for safety are important</a:t>
            </a:r>
            <a:br>
              <a:rPr lang="en-US" sz="1800" dirty="0"/>
            </a:br>
            <a:r>
              <a:rPr lang="en-US" sz="1800" dirty="0"/>
              <a:t>and necessary. </a:t>
            </a:r>
          </a:p>
          <a:p>
            <a:pPr defTabSz="914400">
              <a:lnSpc>
                <a:spcPct val="90000"/>
              </a:lnSpc>
              <a:spcAft>
                <a:spcPts val="600"/>
              </a:spcAft>
              <a:buClr>
                <a:schemeClr val="tx1"/>
              </a:buClr>
              <a:defRPr/>
            </a:pPr>
            <a:r>
              <a:rPr lang="en-US" sz="1800" dirty="0"/>
              <a:t>The</a:t>
            </a:r>
            <a:r>
              <a:rPr kumimoji="0" lang="en-US" sz="1800" b="0" i="0" u="none" strike="noStrike" kern="1200" cap="none" spc="0" normalizeH="0" baseline="0" noProof="0" dirty="0">
                <a:ln>
                  <a:noFill/>
                </a:ln>
                <a:effectLst/>
                <a:uLnTx/>
                <a:uFillTx/>
              </a:rPr>
              <a:t> Measurement and Monitoring of Safety report (Health Foundation, 2013), identified </a:t>
            </a:r>
            <a:r>
              <a:rPr lang="en-US" sz="1800" dirty="0"/>
              <a:t>that, at times, healthcare organizations become so concerned about and focused on meeting standards, guidelines and regulations that  it leaves them with little bandwidth to think critically,</a:t>
            </a:r>
            <a:br>
              <a:rPr lang="en-US" sz="1800" dirty="0"/>
            </a:br>
            <a:r>
              <a:rPr lang="en-US" sz="1800" dirty="0"/>
              <a:t>to create the desired safety culture, or for senior leaders to horizon scan</a:t>
            </a:r>
            <a:br>
              <a:rPr lang="en-US" sz="1800" dirty="0"/>
            </a:br>
            <a:r>
              <a:rPr lang="en-US" sz="1800" dirty="0"/>
              <a:t>and proactively identify emerging or future risks to safety.</a:t>
            </a:r>
          </a:p>
          <a:p>
            <a:pPr marL="0" indent="0">
              <a:buClr>
                <a:schemeClr val="tx1"/>
              </a:buClr>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8: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a:t>
            </a:r>
          </a:p>
        </p:txBody>
      </p:sp>
    </p:spTree>
    <p:extLst>
      <p:ext uri="{BB962C8B-B14F-4D97-AF65-F5344CB8AC3E}">
        <p14:creationId xmlns:p14="http://schemas.microsoft.com/office/powerpoint/2010/main" val="28569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65</a:t>
            </a:fld>
            <a:endParaRPr lang="en-CA"/>
          </a:p>
        </p:txBody>
      </p:sp>
      <p:pic>
        <p:nvPicPr>
          <p:cNvPr id="2" name="Picture 1">
            <a:extLst>
              <a:ext uri="{FF2B5EF4-FFF2-40B4-BE49-F238E27FC236}">
                <a16:creationId xmlns:a16="http://schemas.microsoft.com/office/drawing/2014/main" id="{2FE5AC55-305F-9961-E648-599F84093F3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48897" y="494159"/>
            <a:ext cx="1943840" cy="1830686"/>
          </a:xfrm>
          <a:prstGeom prst="rect">
            <a:avLst/>
          </a:prstGeom>
        </p:spPr>
      </p:pic>
      <p:pic>
        <p:nvPicPr>
          <p:cNvPr id="3" name="Picture 2">
            <a:extLst>
              <a:ext uri="{FF2B5EF4-FFF2-40B4-BE49-F238E27FC236}">
                <a16:creationId xmlns:a16="http://schemas.microsoft.com/office/drawing/2014/main" id="{3DA447F8-5B92-B041-356D-E9FF928BAC7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33972" y="1771505"/>
            <a:ext cx="687557" cy="687557"/>
          </a:xfrm>
          <a:prstGeom prst="rect">
            <a:avLst/>
          </a:prstGeom>
        </p:spPr>
      </p:pic>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08000" y="2528710"/>
            <a:ext cx="7450667" cy="288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38200" y="2778652"/>
            <a:ext cx="6702778" cy="35776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safety theme cloud is asking you to: </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reflect on what happens in your organization – How does</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organization think critically about patient safety issues, make efforts to create the desired patient safety culture, or proactively identify emerging or future risks to safety?</a:t>
            </a:r>
            <a:endParaRPr kumimoji="0" lang="en-CA"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how you do or might create </a:t>
            </a:r>
            <a:r>
              <a:rPr kumimoji="0" lang="en-US" sz="1800" b="1" i="0"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capacity</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 answer the question, 'Will care be safe in the future?'</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None/>
              <a:tabLst/>
              <a:defRPr/>
            </a:pPr>
            <a:endParaRPr kumimoji="0" lang="en-CA"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8: </a:t>
            </a:r>
            <a:b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a:t>
            </a:r>
          </a:p>
        </p:txBody>
      </p:sp>
    </p:spTree>
    <p:extLst>
      <p:ext uri="{BB962C8B-B14F-4D97-AF65-F5344CB8AC3E}">
        <p14:creationId xmlns:p14="http://schemas.microsoft.com/office/powerpoint/2010/main" val="7698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66</a:t>
            </a:fld>
            <a:endParaRPr lang="en-CA"/>
          </a:p>
        </p:txBody>
      </p:sp>
      <p:pic>
        <p:nvPicPr>
          <p:cNvPr id="9" name="Picture 8">
            <a:extLst>
              <a:ext uri="{FF2B5EF4-FFF2-40B4-BE49-F238E27FC236}">
                <a16:creationId xmlns:a16="http://schemas.microsoft.com/office/drawing/2014/main" id="{C8B85BF9-E902-9817-8396-55F5C766851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5"/>
          </a:xfrm>
          <a:prstGeom prst="rect">
            <a:avLst/>
          </a:prstGeom>
        </p:spPr>
      </p:pic>
      <p:pic>
        <p:nvPicPr>
          <p:cNvPr id="10" name="Picture 9">
            <a:extLst>
              <a:ext uri="{FF2B5EF4-FFF2-40B4-BE49-F238E27FC236}">
                <a16:creationId xmlns:a16="http://schemas.microsoft.com/office/drawing/2014/main" id="{C6A856A4-A763-3FAF-ADC3-3244EE6180E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93163" y="5800989"/>
            <a:ext cx="687557" cy="687557"/>
          </a:xfrm>
          <a:prstGeom prst="rect">
            <a:avLst/>
          </a:prstGeom>
        </p:spPr>
      </p:pic>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36263"/>
            <a:ext cx="751469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Will care</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 safe in the future?</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36188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1CD2E9-6A7F-D329-3CAA-33529AF921EB}"/>
              </a:ext>
            </a:extLst>
          </p:cNvPr>
          <p:cNvSpPr>
            <a:spLocks noGrp="1"/>
          </p:cNvSpPr>
          <p:nvPr>
            <p:ph type="sldNum" sz="quarter" idx="12"/>
          </p:nvPr>
        </p:nvSpPr>
        <p:spPr/>
        <p:txBody>
          <a:bodyPr/>
          <a:lstStyle/>
          <a:p>
            <a:fld id="{7D0AB2B7-A222-44FF-B180-C8F0FD623967}" type="slidenum">
              <a:rPr lang="en-CA" smtClean="0"/>
              <a:t>67</a:t>
            </a:fld>
            <a:endParaRPr lang="en-CA"/>
          </a:p>
        </p:txBody>
      </p:sp>
      <p:pic>
        <p:nvPicPr>
          <p:cNvPr id="3" name="Picture 2">
            <a:extLst>
              <a:ext uri="{FF2B5EF4-FFF2-40B4-BE49-F238E27FC236}">
                <a16:creationId xmlns:a16="http://schemas.microsoft.com/office/drawing/2014/main" id="{8714F444-CFC0-BA93-D01A-BBBFB8ECAF1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07149" y="662655"/>
            <a:ext cx="6038957" cy="5687417"/>
          </a:xfrm>
          <a:prstGeom prst="rect">
            <a:avLst/>
          </a:prstGeom>
        </p:spPr>
      </p:pic>
      <p:pic>
        <p:nvPicPr>
          <p:cNvPr id="4" name="Picture 3" descr="A visual of the MMS framework. The icon for Integration and learning (are we responding and improving) is highlighted.">
            <a:extLst>
              <a:ext uri="{FF2B5EF4-FFF2-40B4-BE49-F238E27FC236}">
                <a16:creationId xmlns:a16="http://schemas.microsoft.com/office/drawing/2014/main" id="{2B4CC448-1E2C-D884-0C72-289A773738BD}"/>
              </a:ext>
            </a:extLst>
          </p:cNvPr>
          <p:cNvPicPr>
            <a:picLocks noChangeAspect="1"/>
          </p:cNvPicPr>
          <p:nvPr/>
        </p:nvPicPr>
        <p:blipFill>
          <a:blip r:embed="rId4"/>
          <a:srcRect/>
          <a:stretch/>
        </p:blipFill>
        <p:spPr>
          <a:xfrm>
            <a:off x="2498742" y="2163556"/>
            <a:ext cx="2709461" cy="2243503"/>
          </a:xfrm>
          <a:prstGeom prst="rect">
            <a:avLst/>
          </a:prstGeom>
        </p:spPr>
      </p:pic>
      <p:sp>
        <p:nvSpPr>
          <p:cNvPr id="6" name="Title 5">
            <a:extLst>
              <a:ext uri="{FF2B5EF4-FFF2-40B4-BE49-F238E27FC236}">
                <a16:creationId xmlns:a16="http://schemas.microsoft.com/office/drawing/2014/main" id="{1A68BBE2-042E-CF09-9926-56600A9C6B9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Integration &amp; learning</a:t>
            </a:r>
          </a:p>
        </p:txBody>
      </p:sp>
    </p:spTree>
    <p:extLst>
      <p:ext uri="{BB962C8B-B14F-4D97-AF65-F5344CB8AC3E}">
        <p14:creationId xmlns:p14="http://schemas.microsoft.com/office/powerpoint/2010/main" val="366439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68</a:t>
            </a:fld>
            <a:endParaRPr lang="en-CA"/>
          </a:p>
        </p:txBody>
      </p:sp>
      <p:pic>
        <p:nvPicPr>
          <p:cNvPr id="3" name="Picture 2">
            <a:extLst>
              <a:ext uri="{FF2B5EF4-FFF2-40B4-BE49-F238E27FC236}">
                <a16:creationId xmlns:a16="http://schemas.microsoft.com/office/drawing/2014/main" id="{6882CB54-6E95-E2D8-3657-23F13503FC1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08088" y="4523643"/>
            <a:ext cx="1943840" cy="1830686"/>
          </a:xfrm>
          <a:prstGeom prst="rect">
            <a:avLst/>
          </a:prstGeom>
        </p:spPr>
      </p:pic>
      <p:pic>
        <p:nvPicPr>
          <p:cNvPr id="5" name="Picture 4">
            <a:extLst>
              <a:ext uri="{FF2B5EF4-FFF2-40B4-BE49-F238E27FC236}">
                <a16:creationId xmlns:a16="http://schemas.microsoft.com/office/drawing/2014/main" id="{8347A5B0-0F18-3830-5435-4EF37A7F0E32}"/>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685095" y="5012135"/>
            <a:ext cx="872130" cy="722146"/>
          </a:xfrm>
          <a:prstGeom prst="rect">
            <a:avLst/>
          </a:prstGeom>
        </p:spPr>
      </p:pic>
      <p:pic>
        <p:nvPicPr>
          <p:cNvPr id="7" name="Content Placeholder 4" descr="A photo of two hands holding puzzle pieces.">
            <a:extLst>
              <a:ext uri="{FF2B5EF4-FFF2-40B4-BE49-F238E27FC236}">
                <a16:creationId xmlns:a16="http://schemas.microsoft.com/office/drawing/2014/main" id="{AF3E0DA9-AFD0-1C20-1053-B8FDF568E3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a:xfrm>
            <a:off x="7209620" y="1867461"/>
            <a:ext cx="3126892" cy="2183991"/>
          </a:xfrm>
          <a:prstGeom prst="rect">
            <a:avLst/>
          </a:prstGeom>
          <a:ln>
            <a:noFill/>
          </a:ln>
          <a:effectLst/>
        </p:spPr>
      </p:pic>
      <p:sp>
        <p:nvSpPr>
          <p:cNvPr id="9" name="Text Placeholder 1">
            <a:extLst>
              <a:ext uri="{FF2B5EF4-FFF2-40B4-BE49-F238E27FC236}">
                <a16:creationId xmlns:a16="http://schemas.microsoft.com/office/drawing/2014/main" id="{90063223-9A5C-380C-8B87-75283179954E}"/>
              </a:ext>
            </a:extLst>
          </p:cNvPr>
          <p:cNvSpPr txBox="1">
            <a:spLocks/>
          </p:cNvSpPr>
          <p:nvPr/>
        </p:nvSpPr>
        <p:spPr>
          <a:xfrm>
            <a:off x="751958" y="3978612"/>
            <a:ext cx="6281020" cy="191555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Lato Light"/>
              </a:rPr>
              <a:t>Please don’t let this become the lost piece of the puzzle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Lato Light"/>
              </a:rPr>
              <a:t>.</a:t>
            </a: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en-US" sz="1800" i="1" dirty="0">
                <a:solidFill>
                  <a:prstClr val="black"/>
                </a:solidFill>
                <a:latin typeface="Arial" panose="020B0604020202020204"/>
                <a:cs typeface="Lato Light"/>
              </a:rPr>
              <a:t>Plan how you are going to integrate information</a:t>
            </a:r>
            <a:br>
              <a:rPr lang="en-US" sz="1800" i="1" dirty="0">
                <a:solidFill>
                  <a:prstClr val="black"/>
                </a:solidFill>
                <a:latin typeface="Arial" panose="020B0604020202020204"/>
                <a:cs typeface="Lato Light"/>
              </a:rPr>
            </a:br>
            <a:r>
              <a:rPr lang="en-US" sz="1800" i="1" dirty="0">
                <a:solidFill>
                  <a:prstClr val="black"/>
                </a:solidFill>
                <a:latin typeface="Arial" panose="020B0604020202020204"/>
                <a:cs typeface="Lato Light"/>
              </a:rPr>
              <a:t>and metrics, and what channels for learning and improvement you have in place</a:t>
            </a:r>
            <a:endParaRPr kumimoji="0" lang="en-US" sz="1800" b="0" i="1" u="none" strike="noStrike" kern="1200" cap="none" spc="0" normalizeH="0" baseline="0" noProof="0" dirty="0">
              <a:ln>
                <a:noFill/>
              </a:ln>
              <a:solidFill>
                <a:prstClr val="black"/>
              </a:solidFill>
              <a:effectLst/>
              <a:uLnTx/>
              <a:uFillTx/>
              <a:latin typeface="Arial" panose="020B0604020202020204"/>
              <a:ea typeface="+mn-ea"/>
              <a:cs typeface="Lato Light"/>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Lato Light"/>
              </a:rPr>
              <a:t>A learning system is a safe system!</a:t>
            </a: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en-US" sz="1800" b="0" i="1" u="none" strike="noStrike" kern="1200" cap="none" spc="0" normalizeH="0" baseline="0" noProof="0" dirty="0">
              <a:ln>
                <a:noFill/>
              </a:ln>
              <a:solidFill>
                <a:prstClr val="black"/>
              </a:solidFill>
              <a:effectLst/>
              <a:uLnTx/>
              <a:uFillTx/>
              <a:latin typeface="Arial" panose="020B0604020202020204"/>
              <a:ea typeface="+mn-ea"/>
              <a:cs typeface="Lato Light"/>
            </a:endParaRPr>
          </a:p>
        </p:txBody>
      </p:sp>
      <p:sp>
        <p:nvSpPr>
          <p:cNvPr id="8" name="Content Placeholder 1">
            <a:extLst>
              <a:ext uri="{FF2B5EF4-FFF2-40B4-BE49-F238E27FC236}">
                <a16:creationId xmlns:a16="http://schemas.microsoft.com/office/drawing/2014/main" id="{9911C622-55BC-7A26-2AD2-2E4D3FEB8B0A}"/>
              </a:ext>
            </a:extLst>
          </p:cNvPr>
          <p:cNvSpPr txBox="1">
            <a:spLocks/>
          </p:cNvSpPr>
          <p:nvPr/>
        </p:nvSpPr>
        <p:spPr>
          <a:xfrm>
            <a:off x="575316" y="2585860"/>
            <a:ext cx="6147517" cy="246931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1800" i="1" dirty="0"/>
              <a:t>Integration and Learning </a:t>
            </a:r>
            <a:r>
              <a:rPr lang="en-US" sz="1800" dirty="0"/>
              <a:t>is the development of systems to promote a cycle of learning and sharing from safety incidents, multiple sources of safety intelligence and insights developed through the other domains.</a:t>
            </a:r>
          </a:p>
          <a:p>
            <a:pPr>
              <a:buClr>
                <a:schemeClr val="tx1"/>
              </a:buClr>
            </a:pPr>
            <a:endParaRPr lang="en-US" sz="1800" dirty="0"/>
          </a:p>
        </p:txBody>
      </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8569036"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Integration &amp; learning: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Are we responding and improving?</a:t>
            </a:r>
            <a:endParaRPr kumimoji="0" lang="en-CA"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086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69</a:t>
            </a:fld>
            <a:endParaRPr lang="en-CA"/>
          </a:p>
        </p:txBody>
      </p:sp>
      <p:pic>
        <p:nvPicPr>
          <p:cNvPr id="3" name="Picture 2">
            <a:extLst>
              <a:ext uri="{FF2B5EF4-FFF2-40B4-BE49-F238E27FC236}">
                <a16:creationId xmlns:a16="http://schemas.microsoft.com/office/drawing/2014/main" id="{19D957F4-85CA-7C81-2E86-514E72641E3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6"/>
          </a:xfrm>
          <a:prstGeom prst="rect">
            <a:avLst/>
          </a:prstGeom>
        </p:spPr>
      </p:pic>
      <p:pic>
        <p:nvPicPr>
          <p:cNvPr id="4" name="Picture 3">
            <a:extLst>
              <a:ext uri="{FF2B5EF4-FFF2-40B4-BE49-F238E27FC236}">
                <a16:creationId xmlns:a16="http://schemas.microsoft.com/office/drawing/2014/main" id="{3465AB67-6A2D-9358-606A-786CF78CBDB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pic>
        <p:nvPicPr>
          <p:cNvPr id="11" name="Picture 10" descr="A visual of the MMS framework. ">
            <a:extLst>
              <a:ext uri="{FF2B5EF4-FFF2-40B4-BE49-F238E27FC236}">
                <a16:creationId xmlns:a16="http://schemas.microsoft.com/office/drawing/2014/main" id="{23BA7D66-AB2E-FDDA-2FC4-96439847D19F}"/>
              </a:ext>
            </a:extLst>
          </p:cNvPr>
          <p:cNvPicPr>
            <a:picLocks noChangeAspect="1"/>
          </p:cNvPicPr>
          <p:nvPr/>
        </p:nvPicPr>
        <p:blipFill>
          <a:blip r:embed="rId5"/>
          <a:srcRect/>
          <a:stretch/>
        </p:blipFill>
        <p:spPr>
          <a:xfrm>
            <a:off x="740492" y="1982335"/>
            <a:ext cx="3927128" cy="3698522"/>
          </a:xfrm>
          <a:prstGeom prst="rect">
            <a:avLst/>
          </a:prstGeom>
        </p:spPr>
      </p:pic>
      <p:pic>
        <p:nvPicPr>
          <p:cNvPr id="13" name="Picture 12" descr="A visual of a braid where each thread represents one of the themes of the MMS framework.">
            <a:extLst>
              <a:ext uri="{FF2B5EF4-FFF2-40B4-BE49-F238E27FC236}">
                <a16:creationId xmlns:a16="http://schemas.microsoft.com/office/drawing/2014/main" id="{6A55378C-53ED-F141-C6A1-B677084F5C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5400" y="2462881"/>
            <a:ext cx="7086600" cy="1841500"/>
          </a:xfrm>
          <a:prstGeom prst="rect">
            <a:avLst/>
          </a:prstGeom>
        </p:spPr>
      </p:pic>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9433142"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Expanded and shared understanding of “what is safety”</a:t>
            </a:r>
          </a:p>
        </p:txBody>
      </p:sp>
    </p:spTree>
    <p:extLst>
      <p:ext uri="{BB962C8B-B14F-4D97-AF65-F5344CB8AC3E}">
        <p14:creationId xmlns:p14="http://schemas.microsoft.com/office/powerpoint/2010/main" val="383532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C6186-B391-9927-8165-6677314A611B}"/>
              </a:ext>
            </a:extLst>
          </p:cNvPr>
          <p:cNvSpPr>
            <a:spLocks noGrp="1"/>
          </p:cNvSpPr>
          <p:nvPr>
            <p:ph type="sldNum" sz="quarter" idx="12"/>
          </p:nvPr>
        </p:nvSpPr>
        <p:spPr/>
        <p:txBody>
          <a:bodyPr/>
          <a:lstStyle/>
          <a:p>
            <a:fld id="{7D0AB2B7-A222-44FF-B180-C8F0FD623967}" type="slidenum">
              <a:rPr lang="en-CA" smtClean="0"/>
              <a:t>7</a:t>
            </a:fld>
            <a:endParaRPr lang="en-CA"/>
          </a:p>
        </p:txBody>
      </p:sp>
      <p:pic>
        <p:nvPicPr>
          <p:cNvPr id="3" name="Picture 2">
            <a:extLst>
              <a:ext uri="{FF2B5EF4-FFF2-40B4-BE49-F238E27FC236}">
                <a16:creationId xmlns:a16="http://schemas.microsoft.com/office/drawing/2014/main" id="{7EF52065-25A7-68A3-10E4-1EA76648DA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767" y="450885"/>
            <a:ext cx="3860105" cy="1818165"/>
          </a:xfrm>
          <a:prstGeom prst="rect">
            <a:avLst/>
          </a:prstGeom>
        </p:spPr>
      </p:pic>
      <p:pic>
        <p:nvPicPr>
          <p:cNvPr id="4" name="Picture 3">
            <a:extLst>
              <a:ext uri="{FF2B5EF4-FFF2-40B4-BE49-F238E27FC236}">
                <a16:creationId xmlns:a16="http://schemas.microsoft.com/office/drawing/2014/main" id="{6B0809F3-EFF9-D526-2372-4DC5B3FDBD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21" y="2110910"/>
            <a:ext cx="3860105" cy="1818165"/>
          </a:xfrm>
          <a:prstGeom prst="rect">
            <a:avLst/>
          </a:prstGeom>
        </p:spPr>
      </p:pic>
      <p:pic>
        <p:nvPicPr>
          <p:cNvPr id="5" name="Picture 4">
            <a:extLst>
              <a:ext uri="{FF2B5EF4-FFF2-40B4-BE49-F238E27FC236}">
                <a16:creationId xmlns:a16="http://schemas.microsoft.com/office/drawing/2014/main" id="{213476FE-2B07-112B-4448-DD6521794F1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9480" y="4380144"/>
            <a:ext cx="3860105" cy="1818165"/>
          </a:xfrm>
          <a:prstGeom prst="rect">
            <a:avLst/>
          </a:prstGeom>
        </p:spPr>
      </p:pic>
      <p:pic>
        <p:nvPicPr>
          <p:cNvPr id="6" name="Picture 5">
            <a:extLst>
              <a:ext uri="{FF2B5EF4-FFF2-40B4-BE49-F238E27FC236}">
                <a16:creationId xmlns:a16="http://schemas.microsoft.com/office/drawing/2014/main" id="{B659D493-302C-2C26-FC49-B08976C14C4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3839" y="4392263"/>
            <a:ext cx="3860105" cy="1818165"/>
          </a:xfrm>
          <a:prstGeom prst="rect">
            <a:avLst/>
          </a:prstGeom>
        </p:spPr>
      </p:pic>
      <p:pic>
        <p:nvPicPr>
          <p:cNvPr id="7" name="Picture 6">
            <a:extLst>
              <a:ext uri="{FF2B5EF4-FFF2-40B4-BE49-F238E27FC236}">
                <a16:creationId xmlns:a16="http://schemas.microsoft.com/office/drawing/2014/main" id="{72D48B33-624F-376B-3727-A83B41327B8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9138" y="2110909"/>
            <a:ext cx="3860105" cy="1818165"/>
          </a:xfrm>
          <a:prstGeom prst="rect">
            <a:avLst/>
          </a:prstGeom>
        </p:spPr>
      </p:pic>
      <p:sp>
        <p:nvSpPr>
          <p:cNvPr id="8" name="TextBox 7">
            <a:extLst>
              <a:ext uri="{FF2B5EF4-FFF2-40B4-BE49-F238E27FC236}">
                <a16:creationId xmlns:a16="http://schemas.microsoft.com/office/drawing/2014/main" id="{B70B00DD-5EA9-1B0F-53F6-57C47DA59C7A}"/>
              </a:ext>
            </a:extLst>
          </p:cNvPr>
          <p:cNvSpPr txBox="1"/>
          <p:nvPr/>
        </p:nvSpPr>
        <p:spPr>
          <a:xfrm>
            <a:off x="1028202" y="3141477"/>
            <a:ext cx="2801724" cy="923330"/>
          </a:xfrm>
          <a:prstGeom prst="rect">
            <a:avLst/>
          </a:prstGeom>
          <a:noFill/>
        </p:spPr>
        <p:txBody>
          <a:bodyPr wrap="square" rtlCol="0">
            <a:spAutoFit/>
          </a:bodyPr>
          <a:lstStyle/>
          <a:p>
            <a:pPr marL="342900" indent="-342900">
              <a:buAutoNum type="arabicPeriod"/>
            </a:pPr>
            <a:r>
              <a:rPr lang="en-GB" sz="1200" dirty="0"/>
              <a:t>Knowing how feedback</a:t>
            </a:r>
            <a:br>
              <a:rPr lang="en-GB" sz="1200" dirty="0"/>
            </a:br>
            <a:r>
              <a:rPr lang="en-GB" sz="1200" dirty="0"/>
              <a:t>and learning happens</a:t>
            </a:r>
          </a:p>
          <a:p>
            <a:pPr marL="342900" indent="-342900">
              <a:buAutoNum type="arabicPeriod"/>
            </a:pPr>
            <a:r>
              <a:rPr lang="en-GB" sz="1200" dirty="0"/>
              <a:t>Preventing integration fog</a:t>
            </a:r>
          </a:p>
          <a:p>
            <a:endParaRPr lang="en-US" dirty="0"/>
          </a:p>
        </p:txBody>
      </p:sp>
      <p:sp>
        <p:nvSpPr>
          <p:cNvPr id="14" name="TextBox 13">
            <a:extLst>
              <a:ext uri="{FF2B5EF4-FFF2-40B4-BE49-F238E27FC236}">
                <a16:creationId xmlns:a16="http://schemas.microsoft.com/office/drawing/2014/main" id="{C79D37DC-9474-4CB1-277A-78ABC7D3DD62}"/>
              </a:ext>
            </a:extLst>
          </p:cNvPr>
          <p:cNvSpPr txBox="1"/>
          <p:nvPr/>
        </p:nvSpPr>
        <p:spPr>
          <a:xfrm>
            <a:off x="1368916" y="2515893"/>
            <a:ext cx="1834358" cy="646331"/>
          </a:xfrm>
          <a:prstGeom prst="rect">
            <a:avLst/>
          </a:prstGeom>
          <a:noFill/>
        </p:spPr>
        <p:txBody>
          <a:bodyPr wrap="square" rtlCol="0">
            <a:spAutoFit/>
          </a:bodyPr>
          <a:lstStyle/>
          <a:p>
            <a:r>
              <a:rPr lang="en-GB" sz="1800" b="1" dirty="0"/>
              <a:t>Integration </a:t>
            </a:r>
          </a:p>
          <a:p>
            <a:r>
              <a:rPr lang="en-GB" sz="1800" b="1" dirty="0"/>
              <a:t>and learning</a:t>
            </a:r>
          </a:p>
        </p:txBody>
      </p:sp>
      <p:sp>
        <p:nvSpPr>
          <p:cNvPr id="10" name="TextBox 9">
            <a:extLst>
              <a:ext uri="{FF2B5EF4-FFF2-40B4-BE49-F238E27FC236}">
                <a16:creationId xmlns:a16="http://schemas.microsoft.com/office/drawing/2014/main" id="{5798A07B-C292-4ACA-8500-CCAF3813AB37}"/>
              </a:ext>
            </a:extLst>
          </p:cNvPr>
          <p:cNvSpPr txBox="1"/>
          <p:nvPr/>
        </p:nvSpPr>
        <p:spPr>
          <a:xfrm>
            <a:off x="2036865" y="5433020"/>
            <a:ext cx="3354887" cy="923330"/>
          </a:xfrm>
          <a:prstGeom prst="rect">
            <a:avLst/>
          </a:prstGeom>
          <a:noFill/>
        </p:spPr>
        <p:txBody>
          <a:bodyPr wrap="square" rtlCol="0">
            <a:spAutoFit/>
          </a:bodyPr>
          <a:lstStyle/>
          <a:p>
            <a:pPr marL="342900" indent="-342900">
              <a:buAutoNum type="arabicPeriod"/>
            </a:pPr>
            <a:r>
              <a:rPr lang="en-GB" sz="1200" dirty="0"/>
              <a:t>Looking at other data sets differently</a:t>
            </a:r>
          </a:p>
          <a:p>
            <a:pPr marL="342900" indent="-342900">
              <a:buAutoNum type="arabicPeriod"/>
            </a:pPr>
            <a:r>
              <a:rPr lang="en-US" sz="1200" dirty="0"/>
              <a:t>Horizon scanning to proactively identify emerging and future safety risks</a:t>
            </a:r>
          </a:p>
          <a:p>
            <a:endParaRPr lang="en-US" dirty="0"/>
          </a:p>
        </p:txBody>
      </p:sp>
      <p:sp>
        <p:nvSpPr>
          <p:cNvPr id="17" name="TextBox 16">
            <a:extLst>
              <a:ext uri="{FF2B5EF4-FFF2-40B4-BE49-F238E27FC236}">
                <a16:creationId xmlns:a16="http://schemas.microsoft.com/office/drawing/2014/main" id="{8275EB06-DF61-22CD-B5C6-ADBD07E78F01}"/>
              </a:ext>
            </a:extLst>
          </p:cNvPr>
          <p:cNvSpPr txBox="1"/>
          <p:nvPr/>
        </p:nvSpPr>
        <p:spPr>
          <a:xfrm>
            <a:off x="2378960" y="4804883"/>
            <a:ext cx="2253287" cy="646331"/>
          </a:xfrm>
          <a:prstGeom prst="rect">
            <a:avLst/>
          </a:prstGeom>
          <a:noFill/>
        </p:spPr>
        <p:txBody>
          <a:bodyPr wrap="square" rtlCol="0">
            <a:spAutoFit/>
          </a:bodyPr>
          <a:lstStyle/>
          <a:p>
            <a:r>
              <a:rPr lang="en-GB" sz="1800" b="1" dirty="0"/>
              <a:t>Anticipation </a:t>
            </a:r>
          </a:p>
          <a:p>
            <a:r>
              <a:rPr lang="en-GB" sz="1800" b="1" dirty="0"/>
              <a:t>and preparedness</a:t>
            </a:r>
          </a:p>
        </p:txBody>
      </p:sp>
      <p:sp>
        <p:nvSpPr>
          <p:cNvPr id="11" name="TextBox 10">
            <a:extLst>
              <a:ext uri="{FF2B5EF4-FFF2-40B4-BE49-F238E27FC236}">
                <a16:creationId xmlns:a16="http://schemas.microsoft.com/office/drawing/2014/main" id="{82D26C9E-B579-8555-24BF-95A1D42542CB}"/>
              </a:ext>
            </a:extLst>
          </p:cNvPr>
          <p:cNvSpPr txBox="1"/>
          <p:nvPr/>
        </p:nvSpPr>
        <p:spPr>
          <a:xfrm>
            <a:off x="6894698" y="5396406"/>
            <a:ext cx="3354887" cy="923330"/>
          </a:xfrm>
          <a:prstGeom prst="rect">
            <a:avLst/>
          </a:prstGeom>
          <a:noFill/>
        </p:spPr>
        <p:txBody>
          <a:bodyPr wrap="square" rtlCol="0">
            <a:spAutoFit/>
          </a:bodyPr>
          <a:lstStyle/>
          <a:p>
            <a:pPr marL="342900" indent="-342900">
              <a:buAutoNum type="arabicPeriod"/>
            </a:pPr>
            <a:r>
              <a:rPr lang="en-GB" sz="1200" dirty="0">
                <a:solidFill>
                  <a:schemeClr val="bg1"/>
                </a:solidFill>
              </a:rPr>
              <a:t>Capacity to tune into ‘work as done’</a:t>
            </a:r>
          </a:p>
          <a:p>
            <a:pPr marL="342900" indent="-342900">
              <a:buAutoNum type="arabicPeriod"/>
            </a:pPr>
            <a:r>
              <a:rPr lang="en-GB" sz="1200" dirty="0">
                <a:solidFill>
                  <a:schemeClr val="bg1"/>
                </a:solidFill>
              </a:rPr>
              <a:t>Creating psychological safety when gathering insight</a:t>
            </a:r>
          </a:p>
          <a:p>
            <a:endParaRPr lang="en-US" dirty="0"/>
          </a:p>
        </p:txBody>
      </p:sp>
      <p:sp>
        <p:nvSpPr>
          <p:cNvPr id="16" name="TextBox 15">
            <a:extLst>
              <a:ext uri="{FF2B5EF4-FFF2-40B4-BE49-F238E27FC236}">
                <a16:creationId xmlns:a16="http://schemas.microsoft.com/office/drawing/2014/main" id="{FE318674-24E4-248C-8433-4BB648F67C21}"/>
              </a:ext>
            </a:extLst>
          </p:cNvPr>
          <p:cNvSpPr txBox="1"/>
          <p:nvPr/>
        </p:nvSpPr>
        <p:spPr>
          <a:xfrm>
            <a:off x="7243693" y="4765292"/>
            <a:ext cx="1834358" cy="646331"/>
          </a:xfrm>
          <a:prstGeom prst="rect">
            <a:avLst/>
          </a:prstGeom>
          <a:noFill/>
        </p:spPr>
        <p:txBody>
          <a:bodyPr wrap="square" rtlCol="0">
            <a:spAutoFit/>
          </a:bodyPr>
          <a:lstStyle/>
          <a:p>
            <a:r>
              <a:rPr lang="en-GB" sz="1800" b="1" dirty="0">
                <a:solidFill>
                  <a:schemeClr val="bg1"/>
                </a:solidFill>
              </a:rPr>
              <a:t>Sensitivity </a:t>
            </a:r>
          </a:p>
          <a:p>
            <a:r>
              <a:rPr lang="en-GB" sz="1800" b="1" dirty="0">
                <a:solidFill>
                  <a:schemeClr val="bg1"/>
                </a:solidFill>
              </a:rPr>
              <a:t>to operations</a:t>
            </a:r>
            <a:endParaRPr lang="en-GB" sz="1800" dirty="0">
              <a:solidFill>
                <a:schemeClr val="bg1"/>
              </a:solidFill>
            </a:endParaRPr>
          </a:p>
        </p:txBody>
      </p:sp>
      <p:sp>
        <p:nvSpPr>
          <p:cNvPr id="12" name="TextBox 11">
            <a:extLst>
              <a:ext uri="{FF2B5EF4-FFF2-40B4-BE49-F238E27FC236}">
                <a16:creationId xmlns:a16="http://schemas.microsoft.com/office/drawing/2014/main" id="{AF0D8577-C490-8B17-ED9F-F122AABD9DE7}"/>
              </a:ext>
            </a:extLst>
          </p:cNvPr>
          <p:cNvSpPr txBox="1"/>
          <p:nvPr/>
        </p:nvSpPr>
        <p:spPr>
          <a:xfrm>
            <a:off x="8496235" y="2975562"/>
            <a:ext cx="3143441" cy="1107996"/>
          </a:xfrm>
          <a:prstGeom prst="rect">
            <a:avLst/>
          </a:prstGeom>
          <a:noFill/>
        </p:spPr>
        <p:txBody>
          <a:bodyPr wrap="square" rtlCol="0">
            <a:spAutoFit/>
          </a:bodyPr>
          <a:lstStyle/>
          <a:p>
            <a:pPr marL="342900" indent="-342900">
              <a:buAutoNum type="arabicPeriod"/>
            </a:pPr>
            <a:r>
              <a:rPr lang="en-GB" sz="1200" dirty="0">
                <a:solidFill>
                  <a:schemeClr val="bg1"/>
                </a:solidFill>
              </a:rPr>
              <a:t>Normalization of unreliable systems and processes</a:t>
            </a:r>
            <a:endParaRPr lang="en-GB" sz="1200" dirty="0">
              <a:solidFill>
                <a:schemeClr val="bg1"/>
              </a:solidFill>
              <a:cs typeface="Calibri"/>
            </a:endParaRPr>
          </a:p>
          <a:p>
            <a:pPr marL="342900" indent="-342900">
              <a:buAutoNum type="arabicPeriod"/>
            </a:pPr>
            <a:r>
              <a:rPr lang="en-GB" sz="1200" dirty="0">
                <a:solidFill>
                  <a:schemeClr val="bg1"/>
                </a:solidFill>
              </a:rPr>
              <a:t>Understanding the limitations of clinical systems &amp; process audits</a:t>
            </a:r>
            <a:endParaRPr lang="en-GB" sz="1200" dirty="0">
              <a:solidFill>
                <a:schemeClr val="bg1"/>
              </a:solidFill>
              <a:cs typeface="Calibri"/>
            </a:endParaRPr>
          </a:p>
          <a:p>
            <a:endParaRPr lang="en-US" dirty="0"/>
          </a:p>
        </p:txBody>
      </p:sp>
      <p:sp>
        <p:nvSpPr>
          <p:cNvPr id="15" name="TextBox 14">
            <a:extLst>
              <a:ext uri="{FF2B5EF4-FFF2-40B4-BE49-F238E27FC236}">
                <a16:creationId xmlns:a16="http://schemas.microsoft.com/office/drawing/2014/main" id="{FF685BC7-3CBA-9E56-5D31-9547887B5870}"/>
              </a:ext>
            </a:extLst>
          </p:cNvPr>
          <p:cNvSpPr txBox="1"/>
          <p:nvPr/>
        </p:nvSpPr>
        <p:spPr>
          <a:xfrm>
            <a:off x="8826434" y="2631361"/>
            <a:ext cx="1834358" cy="369332"/>
          </a:xfrm>
          <a:prstGeom prst="rect">
            <a:avLst/>
          </a:prstGeom>
          <a:noFill/>
        </p:spPr>
        <p:txBody>
          <a:bodyPr wrap="square" rtlCol="0">
            <a:spAutoFit/>
          </a:bodyPr>
          <a:lstStyle/>
          <a:p>
            <a:r>
              <a:rPr lang="en-GB" sz="1800" b="1" dirty="0">
                <a:solidFill>
                  <a:schemeClr val="bg1"/>
                </a:solidFill>
              </a:rPr>
              <a:t>Reliability</a:t>
            </a:r>
          </a:p>
        </p:txBody>
      </p:sp>
      <p:sp>
        <p:nvSpPr>
          <p:cNvPr id="9" name="TextBox 8">
            <a:extLst>
              <a:ext uri="{FF2B5EF4-FFF2-40B4-BE49-F238E27FC236}">
                <a16:creationId xmlns:a16="http://schemas.microsoft.com/office/drawing/2014/main" id="{960A15D0-ECCE-EC2D-26A8-B2B4D5AF342E}"/>
              </a:ext>
            </a:extLst>
          </p:cNvPr>
          <p:cNvSpPr txBox="1"/>
          <p:nvPr/>
        </p:nvSpPr>
        <p:spPr>
          <a:xfrm>
            <a:off x="4745374" y="1315093"/>
            <a:ext cx="3354887" cy="1107996"/>
          </a:xfrm>
          <a:prstGeom prst="rect">
            <a:avLst/>
          </a:prstGeom>
          <a:noFill/>
        </p:spPr>
        <p:txBody>
          <a:bodyPr wrap="square" rtlCol="0">
            <a:spAutoFit/>
          </a:bodyPr>
          <a:lstStyle/>
          <a:p>
            <a:pPr marL="342900" indent="-342900">
              <a:buAutoNum type="arabicPeriod"/>
            </a:pPr>
            <a:r>
              <a:rPr lang="en-US" sz="1200" spc="-15" dirty="0"/>
              <a:t>Measuring and monitoring past healthcare harm and health inequities</a:t>
            </a:r>
            <a:r>
              <a:rPr lang="en-GB" sz="1200" dirty="0"/>
              <a:t>.</a:t>
            </a:r>
          </a:p>
          <a:p>
            <a:pPr marL="342900" indent="-342900">
              <a:buAutoNum type="arabicPeriod"/>
            </a:pPr>
            <a:r>
              <a:rPr kumimoji="0" lang="en-US" sz="1200" i="0" u="none" strike="noStrike" cap="none" spc="0" normalizeH="0" baseline="0" noProof="0" dirty="0">
                <a:ln>
                  <a:noFill/>
                </a:ln>
                <a:effectLst/>
                <a:uLnTx/>
                <a:uFillTx/>
              </a:rPr>
              <a:t>Strong ‘system-focused’ versus weak, ‘person-focused’ recommendations</a:t>
            </a:r>
            <a:endParaRPr lang="en-GB" sz="1200" dirty="0"/>
          </a:p>
          <a:p>
            <a:endParaRPr lang="en-US" dirty="0"/>
          </a:p>
        </p:txBody>
      </p:sp>
      <p:sp>
        <p:nvSpPr>
          <p:cNvPr id="13" name="TextBox 12">
            <a:extLst>
              <a:ext uri="{FF2B5EF4-FFF2-40B4-BE49-F238E27FC236}">
                <a16:creationId xmlns:a16="http://schemas.microsoft.com/office/drawing/2014/main" id="{E53B2545-ABD2-E681-0753-26898CD9D4B5}"/>
              </a:ext>
            </a:extLst>
          </p:cNvPr>
          <p:cNvSpPr txBox="1"/>
          <p:nvPr/>
        </p:nvSpPr>
        <p:spPr>
          <a:xfrm>
            <a:off x="5093678" y="983339"/>
            <a:ext cx="1834358" cy="369332"/>
          </a:xfrm>
          <a:prstGeom prst="rect">
            <a:avLst/>
          </a:prstGeom>
          <a:noFill/>
        </p:spPr>
        <p:txBody>
          <a:bodyPr wrap="square" rtlCol="0">
            <a:spAutoFit/>
          </a:bodyPr>
          <a:lstStyle/>
          <a:p>
            <a:r>
              <a:rPr lang="en-GB" sz="1800" b="1" dirty="0"/>
              <a:t>Past harm</a:t>
            </a:r>
          </a:p>
        </p:txBody>
      </p:sp>
      <p:sp>
        <p:nvSpPr>
          <p:cNvPr id="18" name="Title 17">
            <a:extLst>
              <a:ext uri="{FF2B5EF4-FFF2-40B4-BE49-F238E27FC236}">
                <a16:creationId xmlns:a16="http://schemas.microsoft.com/office/drawing/2014/main" id="{F60BE7CB-C289-8002-BD35-3D4C4D248069}"/>
              </a:ext>
            </a:extLst>
          </p:cNvPr>
          <p:cNvSpPr txBox="1">
            <a:spLocks noGrp="1"/>
          </p:cNvSpPr>
          <p:nvPr>
            <p:ph type="title" idx="4294967295"/>
          </p:nvPr>
        </p:nvSpPr>
        <p:spPr>
          <a:xfrm>
            <a:off x="402757" y="362421"/>
            <a:ext cx="3544677"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solidFill>
                <a:effectLst/>
                <a:uLnTx/>
                <a:uFillTx/>
                <a:latin typeface="+mn-lt"/>
                <a:ea typeface="+mn-ea"/>
                <a:cs typeface="+mn-cs"/>
              </a:rPr>
              <a:t>Measurement and </a:t>
            </a:r>
            <a:br>
              <a:rPr kumimoji="0" lang="en-GB" sz="2200" b="1" i="0" u="none" strike="noStrike" kern="1200" cap="none" spc="0" normalizeH="0" baseline="0" noProof="0" dirty="0">
                <a:ln>
                  <a:noFill/>
                </a:ln>
                <a:solidFill>
                  <a:schemeClr val="accent1"/>
                </a:solidFill>
                <a:effectLst/>
                <a:uLnTx/>
                <a:uFillTx/>
                <a:latin typeface="+mn-lt"/>
                <a:ea typeface="+mn-ea"/>
                <a:cs typeface="+mn-cs"/>
              </a:rPr>
            </a:br>
            <a:r>
              <a:rPr kumimoji="0" lang="en-GB" sz="2200" b="1" i="0" u="none" strike="noStrike" kern="1200" cap="none" spc="0" normalizeH="0" baseline="0" noProof="0" dirty="0">
                <a:ln>
                  <a:noFill/>
                </a:ln>
                <a:solidFill>
                  <a:schemeClr val="accent1"/>
                </a:solidFill>
                <a:effectLst/>
                <a:uLnTx/>
                <a:uFillTx/>
                <a:latin typeface="+mn-lt"/>
                <a:ea typeface="+mn-ea"/>
                <a:cs typeface="+mn-cs"/>
              </a:rPr>
              <a:t>Monitoring Safety </a:t>
            </a:r>
            <a:br>
              <a:rPr kumimoji="0" lang="en-GB" sz="2200" b="1" i="0" u="none" strike="noStrike" kern="1200" cap="none" spc="0" normalizeH="0" baseline="0" noProof="0" dirty="0">
                <a:ln>
                  <a:noFill/>
                </a:ln>
                <a:solidFill>
                  <a:schemeClr val="accent1"/>
                </a:solidFill>
                <a:effectLst/>
                <a:uLnTx/>
                <a:uFillTx/>
                <a:latin typeface="+mn-lt"/>
                <a:ea typeface="+mn-ea"/>
                <a:cs typeface="+mn-cs"/>
              </a:rPr>
            </a:br>
            <a:r>
              <a:rPr kumimoji="0" lang="en-GB" sz="2200" b="1" i="0" u="none" strike="noStrike" kern="1200" cap="none" spc="0" normalizeH="0" baseline="0" noProof="0" dirty="0">
                <a:ln>
                  <a:noFill/>
                </a:ln>
                <a:solidFill>
                  <a:schemeClr val="accent1"/>
                </a:solidFill>
                <a:effectLst/>
                <a:uLnTx/>
                <a:uFillTx/>
                <a:latin typeface="+mn-lt"/>
                <a:ea typeface="+mn-ea"/>
                <a:cs typeface="+mn-cs"/>
              </a:rPr>
              <a:t>Clouds &amp; Safety Themes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436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70</a:t>
            </a:fld>
            <a:endParaRPr lang="en-CA"/>
          </a:p>
        </p:txBody>
      </p:sp>
      <p:pic>
        <p:nvPicPr>
          <p:cNvPr id="4" name="Picture 3">
            <a:extLst>
              <a:ext uri="{FF2B5EF4-FFF2-40B4-BE49-F238E27FC236}">
                <a16:creationId xmlns:a16="http://schemas.microsoft.com/office/drawing/2014/main" id="{06D1B963-7FC7-6DBA-9C1B-6908A48511C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6"/>
          </a:xfrm>
          <a:prstGeom prst="rect">
            <a:avLst/>
          </a:prstGeom>
        </p:spPr>
      </p:pic>
      <p:pic>
        <p:nvPicPr>
          <p:cNvPr id="5" name="Picture 4">
            <a:extLst>
              <a:ext uri="{FF2B5EF4-FFF2-40B4-BE49-F238E27FC236}">
                <a16:creationId xmlns:a16="http://schemas.microsoft.com/office/drawing/2014/main" id="{B189EE76-C108-FA59-72AE-A2276D879FA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18293"/>
            <a:ext cx="84403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1" i="0" u="none" strike="noStrike" kern="1200" cap="none" spc="0" normalizeH="0" baseline="0" noProof="0" dirty="0">
                <a:ln>
                  <a:noFill/>
                </a:ln>
                <a:solidFill>
                  <a:schemeClr val="accent4"/>
                </a:solidFill>
                <a:effectLst/>
                <a:uLnTx/>
                <a:uFillTx/>
                <a:latin typeface="Arial" panose="020B0604020202020204" pitchFamily="34" charset="0"/>
                <a:ea typeface="+mj-ea"/>
                <a:cs typeface="Arial" panose="020B0604020202020204" pitchFamily="34" charset="0"/>
              </a:rPr>
              <a:t> </a:t>
            </a:r>
            <a:b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answer the question </a:t>
            </a: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“Are we responding and improving?” </a:t>
            </a:r>
          </a:p>
        </p:txBody>
      </p:sp>
    </p:spTree>
    <p:extLst>
      <p:ext uri="{BB962C8B-B14F-4D97-AF65-F5344CB8AC3E}">
        <p14:creationId xmlns:p14="http://schemas.microsoft.com/office/powerpoint/2010/main" val="9672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119FB4-B88B-BC78-D47C-AA958730A4A6}"/>
              </a:ext>
            </a:extLst>
          </p:cNvPr>
          <p:cNvSpPr>
            <a:spLocks noGrp="1"/>
          </p:cNvSpPr>
          <p:nvPr>
            <p:ph type="sldNum" sz="quarter" idx="12"/>
          </p:nvPr>
        </p:nvSpPr>
        <p:spPr/>
        <p:txBody>
          <a:bodyPr/>
          <a:lstStyle/>
          <a:p>
            <a:fld id="{7D0AB2B7-A222-44FF-B180-C8F0FD623967}" type="slidenum">
              <a:rPr lang="en-CA" smtClean="0"/>
              <a:t>71</a:t>
            </a:fld>
            <a:endParaRPr lang="en-CA"/>
          </a:p>
        </p:txBody>
      </p:sp>
      <p:pic>
        <p:nvPicPr>
          <p:cNvPr id="4" name="Picture 3">
            <a:extLst>
              <a:ext uri="{FF2B5EF4-FFF2-40B4-BE49-F238E27FC236}">
                <a16:creationId xmlns:a16="http://schemas.microsoft.com/office/drawing/2014/main" id="{A62AADD5-CCD8-F4BC-B9CB-95072CFFC3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2334" y="1740396"/>
            <a:ext cx="5982531" cy="2817858"/>
          </a:xfrm>
          <a:prstGeom prst="rect">
            <a:avLst/>
          </a:prstGeom>
        </p:spPr>
      </p:pic>
      <p:sp>
        <p:nvSpPr>
          <p:cNvPr id="5" name="TextBox 4">
            <a:extLst>
              <a:ext uri="{FF2B5EF4-FFF2-40B4-BE49-F238E27FC236}">
                <a16:creationId xmlns:a16="http://schemas.microsoft.com/office/drawing/2014/main" id="{B3487B4C-332D-2A91-5853-489EF62F678E}"/>
              </a:ext>
            </a:extLst>
          </p:cNvPr>
          <p:cNvSpPr txBox="1"/>
          <p:nvPr/>
        </p:nvSpPr>
        <p:spPr>
          <a:xfrm>
            <a:off x="6152804" y="3481036"/>
            <a:ext cx="4342213" cy="1077218"/>
          </a:xfrm>
          <a:prstGeom prst="rect">
            <a:avLst/>
          </a:prstGeom>
          <a:noFill/>
        </p:spPr>
        <p:txBody>
          <a:bodyPr wrap="square" rtlCol="0">
            <a:spAutoFit/>
          </a:bodyPr>
          <a:lstStyle/>
          <a:p>
            <a:pPr marL="342900" indent="-342900">
              <a:buAutoNum type="arabicPeriod"/>
            </a:pPr>
            <a:r>
              <a:rPr lang="en-GB" sz="1600" dirty="0"/>
              <a:t>Knowing how feedback</a:t>
            </a:r>
            <a:br>
              <a:rPr lang="en-GB" sz="1600" dirty="0"/>
            </a:br>
            <a:r>
              <a:rPr lang="en-GB" sz="1600" dirty="0"/>
              <a:t>and learning happens</a:t>
            </a:r>
          </a:p>
          <a:p>
            <a:pPr marL="342900" indent="-342900">
              <a:buAutoNum type="arabicPeriod"/>
            </a:pPr>
            <a:r>
              <a:rPr lang="en-GB" sz="1600" dirty="0"/>
              <a:t>Preventing integration fog</a:t>
            </a:r>
          </a:p>
          <a:p>
            <a:endParaRPr lang="en-US" sz="1600" dirty="0"/>
          </a:p>
        </p:txBody>
      </p:sp>
      <p:pic>
        <p:nvPicPr>
          <p:cNvPr id="3" name="Picture 2" descr="Integration &amp; learning. Are we responding and improving?">
            <a:extLst>
              <a:ext uri="{FF2B5EF4-FFF2-40B4-BE49-F238E27FC236}">
                <a16:creationId xmlns:a16="http://schemas.microsoft.com/office/drawing/2014/main" id="{1EB4DB80-50A1-75D7-6493-1D210B4BE5BC}"/>
              </a:ext>
            </a:extLst>
          </p:cNvPr>
          <p:cNvPicPr>
            <a:picLocks noChangeAspect="1"/>
          </p:cNvPicPr>
          <p:nvPr/>
        </p:nvPicPr>
        <p:blipFill>
          <a:blip r:embed="rId4"/>
          <a:srcRect/>
          <a:stretch/>
        </p:blipFill>
        <p:spPr>
          <a:xfrm>
            <a:off x="1039173" y="1983847"/>
            <a:ext cx="3616284" cy="2994376"/>
          </a:xfrm>
          <a:prstGeom prst="rect">
            <a:avLst/>
          </a:prstGeom>
        </p:spPr>
      </p:pic>
      <p:sp>
        <p:nvSpPr>
          <p:cNvPr id="6" name="Title 5">
            <a:extLst>
              <a:ext uri="{FF2B5EF4-FFF2-40B4-BE49-F238E27FC236}">
                <a16:creationId xmlns:a16="http://schemas.microsoft.com/office/drawing/2014/main" id="{5E44DB6A-F530-3CC7-7A97-9C1C1594D463}"/>
              </a:ext>
            </a:extLst>
          </p:cNvPr>
          <p:cNvSpPr txBox="1">
            <a:spLocks noGrp="1"/>
          </p:cNvSpPr>
          <p:nvPr>
            <p:ph type="title" idx="4294967295"/>
          </p:nvPr>
        </p:nvSpPr>
        <p:spPr>
          <a:xfrm>
            <a:off x="6501729" y="2592277"/>
            <a:ext cx="2842955"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Integration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&amp; learning</a:t>
            </a:r>
          </a:p>
        </p:txBody>
      </p:sp>
    </p:spTree>
    <p:extLst>
      <p:ext uri="{BB962C8B-B14F-4D97-AF65-F5344CB8AC3E}">
        <p14:creationId xmlns:p14="http://schemas.microsoft.com/office/powerpoint/2010/main" val="227017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72</a:t>
            </a:fld>
            <a:endParaRPr lang="en-CA"/>
          </a:p>
        </p:txBody>
      </p:sp>
      <p:pic>
        <p:nvPicPr>
          <p:cNvPr id="3" name="Picture 2">
            <a:extLst>
              <a:ext uri="{FF2B5EF4-FFF2-40B4-BE49-F238E27FC236}">
                <a16:creationId xmlns:a16="http://schemas.microsoft.com/office/drawing/2014/main" id="{8433DB14-A38F-7550-BC2B-67E75E54F38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55635" y="477646"/>
            <a:ext cx="1943840" cy="1830685"/>
          </a:xfrm>
          <a:prstGeom prst="rect">
            <a:avLst/>
          </a:prstGeom>
        </p:spPr>
      </p:pic>
      <p:pic>
        <p:nvPicPr>
          <p:cNvPr id="6" name="Picture 5">
            <a:extLst>
              <a:ext uri="{FF2B5EF4-FFF2-40B4-BE49-F238E27FC236}">
                <a16:creationId xmlns:a16="http://schemas.microsoft.com/office/drawing/2014/main" id="{6D543EF5-33CA-6CBC-31E0-9AB9A852907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132642" y="966138"/>
            <a:ext cx="872130" cy="722146"/>
          </a:xfrm>
          <a:prstGeom prst="rect">
            <a:avLst/>
          </a:prstGeom>
        </p:spPr>
      </p:pic>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95682" y="2308332"/>
            <a:ext cx="5855222" cy="250010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94393" y="2667788"/>
            <a:ext cx="5257800"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Aft>
                <a:spcPts val="600"/>
              </a:spcAft>
              <a:buNone/>
              <a:defRPr/>
            </a:pPr>
            <a:r>
              <a:rPr lang="en-US" sz="2500" b="1" dirty="0"/>
              <a:t>Reflective question</a:t>
            </a:r>
            <a:r>
              <a:rPr lang="en-US" sz="2500" dirty="0"/>
              <a:t> </a:t>
            </a:r>
          </a:p>
          <a:p>
            <a:pPr marL="0" indent="0">
              <a:lnSpc>
                <a:spcPct val="90000"/>
              </a:lnSpc>
              <a:spcAft>
                <a:spcPts val="600"/>
              </a:spcAft>
              <a:buNone/>
              <a:defRPr/>
            </a:pPr>
            <a:r>
              <a:rPr lang="en-US" sz="1800" dirty="0"/>
              <a:t>How do we, as leaders, get assurance that what is learned  from safety investigations and audits</a:t>
            </a:r>
            <a:br>
              <a:rPr lang="en-US" sz="1800" dirty="0"/>
            </a:br>
            <a:r>
              <a:rPr lang="en-US" sz="1800" dirty="0"/>
              <a:t>is fed back to point of care healthcare teams in</a:t>
            </a:r>
            <a:br>
              <a:rPr lang="en-US" sz="1800" dirty="0"/>
            </a:br>
            <a:r>
              <a:rPr lang="en-US" sz="1800" dirty="0"/>
              <a:t>a way that supports learning and improvement?</a:t>
            </a:r>
            <a:endParaRPr lang="en-US" sz="1800" dirty="0">
              <a:cs typeface="Calibri"/>
            </a:endParaRP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9: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Knowing learning happens</a:t>
            </a:r>
            <a:endPar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891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73</a:t>
            </a:fld>
            <a:endParaRPr lang="en-CA"/>
          </a:p>
        </p:txBody>
      </p:sp>
      <p:pic>
        <p:nvPicPr>
          <p:cNvPr id="2" name="Picture 1">
            <a:extLst>
              <a:ext uri="{FF2B5EF4-FFF2-40B4-BE49-F238E27FC236}">
                <a16:creationId xmlns:a16="http://schemas.microsoft.com/office/drawing/2014/main" id="{3BF4F332-A748-490D-8EDB-2B36961CBB1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55635" y="477646"/>
            <a:ext cx="1943840" cy="1830685"/>
          </a:xfrm>
          <a:prstGeom prst="rect">
            <a:avLst/>
          </a:prstGeom>
        </p:spPr>
      </p:pic>
      <p:pic>
        <p:nvPicPr>
          <p:cNvPr id="6" name="Picture 5">
            <a:extLst>
              <a:ext uri="{FF2B5EF4-FFF2-40B4-BE49-F238E27FC236}">
                <a16:creationId xmlns:a16="http://schemas.microsoft.com/office/drawing/2014/main" id="{E3D6A526-1B98-7BC9-CC99-513EB88D783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132642" y="966138"/>
            <a:ext cx="872130" cy="722146"/>
          </a:xfrm>
          <a:prstGeom prst="rect">
            <a:avLst/>
          </a:prstGeom>
        </p:spPr>
      </p:pic>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2226606"/>
            <a:ext cx="8969679" cy="4631394"/>
          </a:xfrm>
        </p:spPr>
        <p:txBody>
          <a:bodyPr>
            <a:normAutofit/>
          </a:bodyPr>
          <a:lstStyle/>
          <a:p>
            <a:pPr marL="0" indent="0">
              <a:spcBef>
                <a:spcPts val="0"/>
              </a:spcBef>
              <a:spcAft>
                <a:spcPts val="600"/>
              </a:spcAft>
              <a:buClr>
                <a:schemeClr val="tx1"/>
              </a:buClr>
              <a:buNone/>
              <a:defRPr/>
            </a:pPr>
            <a:r>
              <a:rPr lang="en-US" sz="2500" b="1" dirty="0"/>
              <a:t>Background</a:t>
            </a:r>
          </a:p>
          <a:p>
            <a:pPr>
              <a:lnSpc>
                <a:spcPct val="90000"/>
              </a:lnSpc>
              <a:spcAft>
                <a:spcPts val="600"/>
              </a:spcAft>
              <a:buClr>
                <a:schemeClr val="tx1"/>
              </a:buClr>
              <a:defRPr/>
            </a:pPr>
            <a:r>
              <a:rPr lang="en-US" sz="1600" dirty="0"/>
              <a:t>Healthcare organizations face the challenge of how to meaningfully provide feedback on learning from incident investigations, safety audits,  walk-rounds, safety culture surveys </a:t>
            </a:r>
            <a:r>
              <a:rPr lang="en-US" sz="1600"/>
              <a:t>etc.</a:t>
            </a:r>
            <a:br>
              <a:rPr lang="en-US" sz="1600" dirty="0"/>
            </a:br>
            <a:r>
              <a:rPr lang="en-US" sz="1600" dirty="0"/>
              <a:t>to teams for whom the learning is relevant and share more widely across the organization.  </a:t>
            </a:r>
          </a:p>
          <a:p>
            <a:pPr>
              <a:lnSpc>
                <a:spcPct val="90000"/>
              </a:lnSpc>
              <a:spcAft>
                <a:spcPts val="600"/>
              </a:spcAft>
              <a:buClr>
                <a:schemeClr val="tx1"/>
              </a:buClr>
              <a:defRPr/>
            </a:pPr>
            <a:r>
              <a:rPr lang="en-US" sz="1600" dirty="0"/>
              <a:t>Common problems include: </a:t>
            </a:r>
            <a:endParaRPr lang="en-US" sz="1600" dirty="0">
              <a:cs typeface="Calibri"/>
            </a:endParaRPr>
          </a:p>
          <a:p>
            <a:pPr lvl="1">
              <a:spcAft>
                <a:spcPts val="600"/>
              </a:spcAft>
              <a:buClr>
                <a:schemeClr val="tx1"/>
              </a:buClr>
              <a:buFont typeface="Courier New" panose="02070309020205020404" pitchFamily="49" charset="0"/>
              <a:buChar char="o"/>
              <a:defRPr/>
            </a:pPr>
            <a:r>
              <a:rPr lang="en-US" sz="1600" dirty="0"/>
              <a:t>we tell staff the outcome of an audit or investigation and expect improvement to occur. </a:t>
            </a:r>
            <a:endParaRPr lang="en-US" sz="1600" dirty="0">
              <a:cs typeface="Calibri"/>
            </a:endParaRPr>
          </a:p>
          <a:p>
            <a:pPr lvl="1">
              <a:spcAft>
                <a:spcPts val="600"/>
              </a:spcAft>
              <a:buClr>
                <a:schemeClr val="tx1"/>
              </a:buClr>
              <a:buFont typeface="Courier New" panose="02070309020205020404" pitchFamily="49" charset="0"/>
              <a:buChar char="o"/>
              <a:defRPr/>
            </a:pPr>
            <a:r>
              <a:rPr lang="en-US" sz="1600" dirty="0"/>
              <a:t>safety learning is not shared with ‘hard to reach’ groups </a:t>
            </a:r>
          </a:p>
          <a:p>
            <a:pPr lvl="1">
              <a:spcAft>
                <a:spcPts val="600"/>
              </a:spcAft>
              <a:buClr>
                <a:schemeClr val="tx1"/>
              </a:buClr>
              <a:buFont typeface="Courier New" panose="02070309020205020404" pitchFamily="49" charset="0"/>
              <a:buChar char="o"/>
              <a:defRPr/>
            </a:pPr>
            <a:r>
              <a:rPr lang="en-US" sz="1600" dirty="0"/>
              <a:t>we share findings without contextualizing the learning in a way that helps staff to learn </a:t>
            </a:r>
          </a:p>
          <a:p>
            <a:pPr lvl="1">
              <a:spcAft>
                <a:spcPts val="600"/>
              </a:spcAft>
              <a:buClr>
                <a:schemeClr val="tx1"/>
              </a:buClr>
              <a:buFont typeface="Courier New" panose="02070309020205020404" pitchFamily="49" charset="0"/>
              <a:buChar char="o"/>
              <a:defRPr/>
            </a:pPr>
            <a:r>
              <a:rPr lang="en-US" sz="1600" dirty="0"/>
              <a:t>we feedback the learning to the team involved in the incident, without sharing more broadly across the organization</a:t>
            </a:r>
            <a:endParaRPr lang="en-US" sz="1600" dirty="0">
              <a:cs typeface="Calibri"/>
            </a:endParaRPr>
          </a:p>
          <a:p>
            <a:pPr marL="0" indent="0">
              <a:buClr>
                <a:schemeClr val="tx1"/>
              </a:buClr>
              <a:buNone/>
            </a:pPr>
            <a:endParaRPr lang="en-CA" dirty="0"/>
          </a:p>
        </p:txBody>
      </p:sp>
      <p:sp>
        <p:nvSpPr>
          <p:cNvPr id="5" name="Title 1">
            <a:extLst>
              <a:ext uri="{FF2B5EF4-FFF2-40B4-BE49-F238E27FC236}">
                <a16:creationId xmlns:a16="http://schemas.microsoft.com/office/drawing/2014/main" id="{D353C4FB-4839-59BA-C165-1A39D1BB98A8}"/>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9: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Knowing learning happens</a:t>
            </a:r>
            <a:endPar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828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74</a:t>
            </a:fld>
            <a:endParaRPr lang="en-CA"/>
          </a:p>
        </p:txBody>
      </p:sp>
      <p:pic>
        <p:nvPicPr>
          <p:cNvPr id="2" name="Picture 1">
            <a:extLst>
              <a:ext uri="{FF2B5EF4-FFF2-40B4-BE49-F238E27FC236}">
                <a16:creationId xmlns:a16="http://schemas.microsoft.com/office/drawing/2014/main" id="{C24C1F86-69D7-B8F5-3F51-8FD58624853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55635" y="477646"/>
            <a:ext cx="1943840" cy="1830685"/>
          </a:xfrm>
          <a:prstGeom prst="rect">
            <a:avLst/>
          </a:prstGeom>
        </p:spPr>
      </p:pic>
      <p:pic>
        <p:nvPicPr>
          <p:cNvPr id="3" name="Picture 2">
            <a:extLst>
              <a:ext uri="{FF2B5EF4-FFF2-40B4-BE49-F238E27FC236}">
                <a16:creationId xmlns:a16="http://schemas.microsoft.com/office/drawing/2014/main" id="{4048E304-13FD-D935-3B34-A435FB6F84D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132642" y="966138"/>
            <a:ext cx="872130" cy="722146"/>
          </a:xfrm>
          <a:prstGeom prst="rect">
            <a:avLst/>
          </a:prstGeom>
        </p:spPr>
      </p:pic>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107825" cy="331585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2" y="2667788"/>
            <a:ext cx="6367019"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r>
              <a:rPr lang="en-US" sz="2400" b="1" dirty="0"/>
              <a:t>This safety theme cloud is asking you to: </a:t>
            </a:r>
            <a:endParaRPr lang="en-US" sz="2400" dirty="0"/>
          </a:p>
          <a:p>
            <a:pPr>
              <a:lnSpc>
                <a:spcPct val="90000"/>
              </a:lnSpc>
              <a:spcAft>
                <a:spcPts val="600"/>
              </a:spcAft>
              <a:defRPr/>
            </a:pPr>
            <a:r>
              <a:rPr lang="en-US" sz="1800" dirty="0"/>
              <a:t>reflect on the approaches to feeding back learning</a:t>
            </a:r>
            <a:br>
              <a:rPr lang="en-US" sz="1800" dirty="0"/>
            </a:br>
            <a:r>
              <a:rPr lang="en-US" sz="1800" dirty="0"/>
              <a:t>to teams in your organization. </a:t>
            </a:r>
          </a:p>
          <a:p>
            <a:pPr>
              <a:lnSpc>
                <a:spcPct val="90000"/>
              </a:lnSpc>
              <a:spcAft>
                <a:spcPts val="600"/>
              </a:spcAft>
              <a:defRPr/>
            </a:pPr>
            <a:r>
              <a:rPr lang="en-US" sz="1800" dirty="0"/>
              <a:t>reflect on how learning is fed back, and to identify any gaps in feedback loops and/or how you could check-in with teams to determine if the learning has been understood and they are supported to implement changes.</a:t>
            </a:r>
            <a:endParaRPr lang="en-US" sz="1800" strike="sngStrike" dirty="0">
              <a:cs typeface="Calibri"/>
            </a:endParaRP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9: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Knowing learning happens</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6357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75</a:t>
            </a:fld>
            <a:endParaRPr lang="en-CA"/>
          </a:p>
        </p:txBody>
      </p:sp>
      <p:pic>
        <p:nvPicPr>
          <p:cNvPr id="3" name="Picture 2">
            <a:extLst>
              <a:ext uri="{FF2B5EF4-FFF2-40B4-BE49-F238E27FC236}">
                <a16:creationId xmlns:a16="http://schemas.microsoft.com/office/drawing/2014/main" id="{E6260FCE-D9D7-C979-663B-F35F827CF05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132642" y="966138"/>
            <a:ext cx="872130" cy="722146"/>
          </a:xfrm>
          <a:prstGeom prst="rect">
            <a:avLst/>
          </a:prstGeom>
        </p:spPr>
      </p:pic>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571289" cy="196304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pic>
        <p:nvPicPr>
          <p:cNvPr id="2" name="Picture 1">
            <a:extLst>
              <a:ext uri="{FF2B5EF4-FFF2-40B4-BE49-F238E27FC236}">
                <a16:creationId xmlns:a16="http://schemas.microsoft.com/office/drawing/2014/main" id="{E7B86186-BBC3-9DA4-73F3-BC0667C4BBE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55635" y="477646"/>
            <a:ext cx="1943840" cy="1830685"/>
          </a:xfrm>
          <a:prstGeom prst="rect">
            <a:avLst/>
          </a:prstGeom>
        </p:spPr>
      </p:pic>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3" y="2667788"/>
            <a:ext cx="6871744"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rPr>
              <a:t>Reflective question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i="0" u="none" strike="noStrike" kern="1200" cap="none" spc="0" normalizeH="0" baseline="0" noProof="0" dirty="0">
                <a:ln>
                  <a:noFill/>
                </a:ln>
                <a:effectLst/>
                <a:uLnTx/>
                <a:uFillTx/>
              </a:rPr>
              <a:t>How </a:t>
            </a:r>
            <a:r>
              <a:rPr kumimoji="0" lang="en-US" sz="1800" b="0" i="0" u="none" strike="noStrike" kern="1200" cap="none" spc="0" normalizeH="0" baseline="0" noProof="0" dirty="0">
                <a:ln>
                  <a:noFill/>
                </a:ln>
                <a:effectLst/>
                <a:uLnTx/>
                <a:uFillTx/>
              </a:rPr>
              <a:t>might we triangulate and integrate patient safety data in a way that does not make it difficult for senior leaders to understand what the data is telling them? </a:t>
            </a: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10: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6343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76</a:t>
            </a:fld>
            <a:endParaRPr lang="en-CA"/>
          </a:p>
        </p:txBody>
      </p:sp>
      <p:pic>
        <p:nvPicPr>
          <p:cNvPr id="2" name="Picture 1">
            <a:extLst>
              <a:ext uri="{FF2B5EF4-FFF2-40B4-BE49-F238E27FC236}">
                <a16:creationId xmlns:a16="http://schemas.microsoft.com/office/drawing/2014/main" id="{400C699F-CC7E-2759-0568-7AA62A3C636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55635" y="477646"/>
            <a:ext cx="1943840" cy="1830685"/>
          </a:xfrm>
          <a:prstGeom prst="rect">
            <a:avLst/>
          </a:prstGeom>
        </p:spPr>
      </p:pic>
      <p:pic>
        <p:nvPicPr>
          <p:cNvPr id="5" name="Picture 4">
            <a:extLst>
              <a:ext uri="{FF2B5EF4-FFF2-40B4-BE49-F238E27FC236}">
                <a16:creationId xmlns:a16="http://schemas.microsoft.com/office/drawing/2014/main" id="{14D059E0-5151-DBEA-BAB8-1AC5F65F1F5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132642" y="966138"/>
            <a:ext cx="872130" cy="722146"/>
          </a:xfrm>
          <a:prstGeom prst="rect">
            <a:avLst/>
          </a:prstGeom>
        </p:spPr>
      </p:pic>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1907518"/>
            <a:ext cx="7772399" cy="4631394"/>
          </a:xfrm>
        </p:spPr>
        <p:txBody>
          <a:bodyPr>
            <a:normAutofit/>
          </a:bodyPr>
          <a:lstStyle/>
          <a:p>
            <a:pPr>
              <a:spcBef>
                <a:spcPts val="0"/>
              </a:spcBef>
              <a:spcAft>
                <a:spcPts val="600"/>
              </a:spcAft>
              <a:buClr>
                <a:schemeClr val="tx1"/>
              </a:buClr>
              <a:defRPr/>
            </a:pPr>
            <a:endParaRPr lang="en-US" sz="1800" dirty="0"/>
          </a:p>
          <a:p>
            <a:pPr marL="0" indent="0">
              <a:spcBef>
                <a:spcPts val="0"/>
              </a:spcBef>
              <a:spcAft>
                <a:spcPts val="600"/>
              </a:spcAft>
              <a:buClr>
                <a:schemeClr val="tx1"/>
              </a:buClr>
              <a:buNone/>
              <a:defRPr/>
            </a:pPr>
            <a:r>
              <a:rPr lang="en-US" sz="2500" b="1" dirty="0"/>
              <a:t>Background</a:t>
            </a:r>
          </a:p>
          <a:p>
            <a:pPr>
              <a:spcBef>
                <a:spcPts val="0"/>
              </a:spcBef>
              <a:spcAft>
                <a:spcPts val="600"/>
              </a:spcAft>
              <a:buClr>
                <a:schemeClr val="tx1"/>
              </a:buClr>
              <a:defRPr/>
            </a:pPr>
            <a:r>
              <a:rPr lang="en-US" sz="1800" dirty="0"/>
              <a:t>Healthcare leaders are sometimes presented with an avalanche</a:t>
            </a:r>
            <a:br>
              <a:rPr lang="en-US" sz="1800" dirty="0"/>
            </a:br>
            <a:r>
              <a:rPr lang="en-US" sz="1800" dirty="0"/>
              <a:t>of patient safety metrics and information </a:t>
            </a:r>
          </a:p>
          <a:p>
            <a:pPr>
              <a:spcBef>
                <a:spcPts val="0"/>
              </a:spcBef>
              <a:spcAft>
                <a:spcPts val="600"/>
              </a:spcAft>
              <a:buClr>
                <a:schemeClr val="tx1"/>
              </a:buClr>
              <a:defRPr/>
            </a:pPr>
            <a:r>
              <a:rPr lang="en-US" sz="1800" dirty="0"/>
              <a:t>Healthcare organizations sometimes find it difficult to stop using safety metrics and approaches even when other data exists which is more reflective of safety. </a:t>
            </a:r>
          </a:p>
          <a:p>
            <a:pPr>
              <a:spcBef>
                <a:spcPts val="0"/>
              </a:spcBef>
              <a:spcAft>
                <a:spcPts val="600"/>
              </a:spcAft>
              <a:buClr>
                <a:schemeClr val="tx1"/>
              </a:buClr>
              <a:defRPr/>
            </a:pPr>
            <a:r>
              <a:rPr lang="en-US" sz="1800" dirty="0"/>
              <a:t>Too much information or safety metrics and data that is not clearly presented can create ‘integration fog.’ </a:t>
            </a:r>
          </a:p>
          <a:p>
            <a:pPr>
              <a:spcBef>
                <a:spcPts val="0"/>
              </a:spcBef>
              <a:spcAft>
                <a:spcPts val="600"/>
              </a:spcAft>
              <a:buClr>
                <a:schemeClr val="tx1"/>
              </a:buClr>
              <a:defRPr/>
            </a:pPr>
            <a:r>
              <a:rPr lang="en-US" sz="1800" dirty="0"/>
              <a:t>Color coding data ‘red’ ‘amber’ and ‘green’ sometimes means</a:t>
            </a:r>
            <a:br>
              <a:rPr lang="en-US" sz="1800" dirty="0"/>
            </a:br>
            <a:r>
              <a:rPr lang="en-US" sz="1800" dirty="0"/>
              <a:t>leaders only look at the ‘red’ safety metrics/teams. </a:t>
            </a:r>
          </a:p>
          <a:p>
            <a:pPr>
              <a:spcBef>
                <a:spcPts val="0"/>
              </a:spcBef>
              <a:spcAft>
                <a:spcPts val="600"/>
              </a:spcAft>
              <a:buClr>
                <a:schemeClr val="tx1"/>
              </a:buClr>
              <a:defRPr/>
            </a:pPr>
            <a:r>
              <a:rPr lang="en-US" sz="1800" dirty="0"/>
              <a:t>Integration fog makes it difficult for leaders to interpret</a:t>
            </a:r>
            <a:br>
              <a:rPr lang="en-US" sz="1800" dirty="0"/>
            </a:br>
            <a:r>
              <a:rPr lang="en-US" sz="1800" dirty="0"/>
              <a:t>and decipher the data. </a:t>
            </a:r>
          </a:p>
          <a:p>
            <a:pPr marL="0" indent="0">
              <a:buClr>
                <a:schemeClr val="tx1"/>
              </a:buClr>
              <a:buNone/>
            </a:pPr>
            <a:endParaRPr lang="en-CA" dirty="0"/>
          </a:p>
        </p:txBody>
      </p:sp>
      <p:sp>
        <p:nvSpPr>
          <p:cNvPr id="6" name="Title 1">
            <a:extLst>
              <a:ext uri="{FF2B5EF4-FFF2-40B4-BE49-F238E27FC236}">
                <a16:creationId xmlns:a16="http://schemas.microsoft.com/office/drawing/2014/main" id="{DB39093D-ACBA-964A-851F-7FFEBF537A36}"/>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10: </a:t>
            </a:r>
            <a:b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1692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77</a:t>
            </a:fld>
            <a:endParaRPr lang="en-CA"/>
          </a:p>
        </p:txBody>
      </p:sp>
      <p:pic>
        <p:nvPicPr>
          <p:cNvPr id="2" name="Picture 1">
            <a:extLst>
              <a:ext uri="{FF2B5EF4-FFF2-40B4-BE49-F238E27FC236}">
                <a16:creationId xmlns:a16="http://schemas.microsoft.com/office/drawing/2014/main" id="{0E45591D-8CE2-4C76-0B37-E713D6513CD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55635" y="477646"/>
            <a:ext cx="1943840" cy="1830685"/>
          </a:xfrm>
          <a:prstGeom prst="rect">
            <a:avLst/>
          </a:prstGeom>
        </p:spPr>
      </p:pic>
      <p:pic>
        <p:nvPicPr>
          <p:cNvPr id="3" name="Picture 2">
            <a:extLst>
              <a:ext uri="{FF2B5EF4-FFF2-40B4-BE49-F238E27FC236}">
                <a16:creationId xmlns:a16="http://schemas.microsoft.com/office/drawing/2014/main" id="{CB05A9B3-5087-20B4-9726-69FEC1E25A7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132642" y="966138"/>
            <a:ext cx="872130" cy="722146"/>
          </a:xfrm>
          <a:prstGeom prst="rect">
            <a:avLst/>
          </a:prstGeom>
        </p:spPr>
      </p:pic>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2" y="2308332"/>
            <a:ext cx="7283190" cy="312796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1007128" y="2778652"/>
            <a:ext cx="6871744"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defRPr/>
            </a:pPr>
            <a:r>
              <a:rPr lang="en-US" sz="2500" b="1" dirty="0"/>
              <a:t>This safety theme cloud is asking you to: </a:t>
            </a:r>
            <a:endParaRPr kumimoji="0" lang="en-US" sz="1800" b="0" i="0" u="none" strike="noStrike" kern="1200" cap="none" spc="0" normalizeH="0" baseline="0" noProof="0" dirty="0">
              <a:ln>
                <a:noFill/>
              </a:ln>
              <a:effectLst/>
              <a:uLnTx/>
              <a:uFillTx/>
            </a:endParaRPr>
          </a:p>
          <a:p>
            <a:pPr marR="0" lvl="0" algn="l" defTabSz="914400" rtl="0" eaLnBrk="1" fontAlgn="auto" latinLnBrk="0" hangingPunct="1">
              <a:lnSpc>
                <a:spcPct val="90000"/>
              </a:lnSpc>
              <a:spcBef>
                <a:spcPts val="0"/>
              </a:spcBef>
              <a:spcAft>
                <a:spcPts val="600"/>
              </a:spcAft>
              <a:buClrTx/>
              <a:buSzTx/>
              <a:tabLst/>
              <a:defRPr/>
            </a:pPr>
            <a:r>
              <a:rPr lang="en-US" sz="1800" dirty="0"/>
              <a:t>reflect on how your organization’s patient safety data is integrated and presented. </a:t>
            </a:r>
          </a:p>
          <a:p>
            <a:pPr marR="0" lvl="0" algn="l" defTabSz="914400" rtl="0" eaLnBrk="1" fontAlgn="auto" latinLnBrk="0" hangingPunct="1">
              <a:lnSpc>
                <a:spcPct val="90000"/>
              </a:lnSpc>
              <a:spcBef>
                <a:spcPts val="0"/>
              </a:spcBef>
              <a:spcAft>
                <a:spcPts val="600"/>
              </a:spcAft>
              <a:buClrTx/>
              <a:buSzTx/>
              <a:tabLst/>
              <a:defRPr/>
            </a:pPr>
            <a:r>
              <a:rPr lang="en-US" sz="1800" dirty="0"/>
              <a:t>have a reflective conversation about how you, as leaders, navigate through your safety dashboards and safety reports. </a:t>
            </a:r>
          </a:p>
          <a:p>
            <a:pPr marR="0" lvl="0" algn="l" defTabSz="914400" rtl="0" eaLnBrk="1" fontAlgn="auto" latinLnBrk="0" hangingPunct="1">
              <a:lnSpc>
                <a:spcPct val="90000"/>
              </a:lnSpc>
              <a:spcBef>
                <a:spcPts val="0"/>
              </a:spcBef>
              <a:spcAft>
                <a:spcPts val="600"/>
              </a:spcAft>
              <a:buClrTx/>
              <a:buSzTx/>
              <a:tabLst/>
              <a:defRPr/>
            </a:pPr>
            <a:r>
              <a:rPr lang="en-US" sz="1800" dirty="0"/>
              <a:t>Is there integration fog? </a:t>
            </a:r>
          </a:p>
          <a:p>
            <a:pPr marR="0" lvl="0" algn="l" defTabSz="914400" rtl="0" eaLnBrk="1" fontAlgn="auto" latinLnBrk="0" hangingPunct="1">
              <a:lnSpc>
                <a:spcPct val="90000"/>
              </a:lnSpc>
              <a:spcBef>
                <a:spcPts val="0"/>
              </a:spcBef>
              <a:spcAft>
                <a:spcPts val="600"/>
              </a:spcAft>
              <a:buClrTx/>
              <a:buSzTx/>
              <a:tabLst/>
              <a:defRPr/>
            </a:pPr>
            <a:r>
              <a:rPr lang="en-US" sz="1800" dirty="0"/>
              <a:t>If yes, how could the data or reports be presented?</a:t>
            </a:r>
            <a:endParaRPr lang="en-CA" sz="1800"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10: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307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1BDFB-58F9-C5E6-E958-8C7C85ED7973}"/>
              </a:ext>
            </a:extLst>
          </p:cNvPr>
          <p:cNvSpPr>
            <a:spLocks noGrp="1"/>
          </p:cNvSpPr>
          <p:nvPr>
            <p:ph type="sldNum" sz="quarter" idx="12"/>
          </p:nvPr>
        </p:nvSpPr>
        <p:spPr/>
        <p:txBody>
          <a:bodyPr/>
          <a:lstStyle/>
          <a:p>
            <a:fld id="{7D0AB2B7-A222-44FF-B180-C8F0FD623967}" type="slidenum">
              <a:rPr lang="en-CA" smtClean="0"/>
              <a:t>78</a:t>
            </a:fld>
            <a:endParaRPr lang="en-CA"/>
          </a:p>
        </p:txBody>
      </p:sp>
      <p:pic>
        <p:nvPicPr>
          <p:cNvPr id="7" name="Picture 6">
            <a:extLst>
              <a:ext uri="{FF2B5EF4-FFF2-40B4-BE49-F238E27FC236}">
                <a16:creationId xmlns:a16="http://schemas.microsoft.com/office/drawing/2014/main" id="{28F12AD4-6CF0-5CB4-9B8D-F38C8572DE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5"/>
          </a:xfrm>
          <a:prstGeom prst="rect">
            <a:avLst/>
          </a:prstGeom>
        </p:spPr>
      </p:pic>
      <p:pic>
        <p:nvPicPr>
          <p:cNvPr id="8" name="Picture 7">
            <a:extLst>
              <a:ext uri="{FF2B5EF4-FFF2-40B4-BE49-F238E27FC236}">
                <a16:creationId xmlns:a16="http://schemas.microsoft.com/office/drawing/2014/main" id="{37EC54F5-1225-5E7C-2166-80E0A9125F3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sp>
        <p:nvSpPr>
          <p:cNvPr id="3" name="Title 1">
            <a:extLst>
              <a:ext uri="{FF2B5EF4-FFF2-40B4-BE49-F238E27FC236}">
                <a16:creationId xmlns:a16="http://schemas.microsoft.com/office/drawing/2014/main" id="{ACE0F5AC-ACE0-BED1-0083-56D043283E13}"/>
              </a:ext>
            </a:extLst>
          </p:cNvPr>
          <p:cNvSpPr txBox="1">
            <a:spLocks noGrp="1"/>
          </p:cNvSpPr>
          <p:nvPr>
            <p:ph type="title" idx="4294967295"/>
          </p:nvPr>
        </p:nvSpPr>
        <p:spPr>
          <a:xfrm>
            <a:off x="703616" y="2287297"/>
            <a:ext cx="841533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we responding and improving?” </a:t>
            </a:r>
            <a:endPar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7529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FB1066-69D7-F2E3-C2C3-25F5CD3BF4EC}"/>
              </a:ext>
            </a:extLst>
          </p:cNvPr>
          <p:cNvSpPr>
            <a:spLocks noGrp="1"/>
          </p:cNvSpPr>
          <p:nvPr>
            <p:ph idx="1"/>
          </p:nvPr>
        </p:nvSpPr>
        <p:spPr>
          <a:xfrm>
            <a:off x="838200" y="1253330"/>
            <a:ext cx="9316453" cy="5103019"/>
          </a:xfrm>
        </p:spPr>
        <p:txBody>
          <a:bodyPr>
            <a:normAutofit/>
          </a:bodyPr>
          <a:lstStyle/>
          <a:p>
            <a:pPr>
              <a:lnSpc>
                <a:spcPct val="150000"/>
              </a:lnSpc>
              <a:buClr>
                <a:schemeClr val="tx1"/>
              </a:buClr>
            </a:pPr>
            <a:r>
              <a:rPr lang="en-US" sz="2400" dirty="0">
                <a:hlinkClick r:id="rId3">
                  <a:extLst>
                    <a:ext uri="{A12FA001-AC4F-418D-AE19-62706E023703}">
                      <ahyp:hlinkClr xmlns:ahyp="http://schemas.microsoft.com/office/drawing/2018/hyperlinkcolor" val="tx"/>
                    </a:ext>
                  </a:extLst>
                </a:hlinkClick>
              </a:rPr>
              <a:t>Rethinking Patient Safety</a:t>
            </a:r>
            <a:endParaRPr lang="en-CA" sz="2400" dirty="0"/>
          </a:p>
          <a:p>
            <a:pPr>
              <a:lnSpc>
                <a:spcPct val="150000"/>
              </a:lnSpc>
              <a:buClr>
                <a:schemeClr val="tx1"/>
              </a:buClr>
            </a:pPr>
            <a:r>
              <a:rPr lang="en-US" sz="2400" dirty="0">
                <a:hlinkClick r:id="rId4">
                  <a:extLst>
                    <a:ext uri="{A12FA001-AC4F-418D-AE19-62706E023703}">
                      <ahyp:hlinkClr xmlns:ahyp="http://schemas.microsoft.com/office/drawing/2018/hyperlinkcolor" val="tx"/>
                    </a:ext>
                  </a:extLst>
                </a:hlinkClick>
              </a:rPr>
              <a:t>The measurement and monitoring of safety.</a:t>
            </a:r>
            <a:endParaRPr lang="en-US" sz="2400" dirty="0"/>
          </a:p>
          <a:p>
            <a:pPr>
              <a:lnSpc>
                <a:spcPct val="150000"/>
              </a:lnSpc>
              <a:buClr>
                <a:schemeClr val="tx1"/>
              </a:buClr>
            </a:pPr>
            <a:r>
              <a:rPr lang="en-US" sz="2400" dirty="0">
                <a:hlinkClick r:id="rId5">
                  <a:extLst>
                    <a:ext uri="{A12FA001-AC4F-418D-AE19-62706E023703}">
                      <ahyp:hlinkClr xmlns:ahyp="http://schemas.microsoft.com/office/drawing/2018/hyperlinkcolor" val="tx"/>
                    </a:ext>
                  </a:extLst>
                </a:hlinkClick>
              </a:rPr>
              <a:t>Measurement and monitoring of safety through the eyes of patients and their care partners</a:t>
            </a:r>
            <a:endParaRPr lang="en-US" sz="2400" dirty="0"/>
          </a:p>
          <a:p>
            <a:pPr>
              <a:lnSpc>
                <a:spcPct val="150000"/>
              </a:lnSpc>
              <a:buClr>
                <a:schemeClr val="tx1"/>
              </a:buClr>
            </a:pPr>
            <a:r>
              <a:rPr lang="en-US" sz="2400" dirty="0">
                <a:hlinkClick r:id="rId6">
                  <a:extLst>
                    <a:ext uri="{A12FA001-AC4F-418D-AE19-62706E023703}">
                      <ahyp:hlinkClr xmlns:ahyp="http://schemas.microsoft.com/office/drawing/2018/hyperlinkcolor" val="tx"/>
                    </a:ext>
                  </a:extLst>
                </a:hlinkClick>
              </a:rPr>
              <a:t>Effective Governance for Quality and Patient Safety: An eight module, self-directed learning program</a:t>
            </a:r>
            <a:endParaRPr lang="en-US" sz="2400" dirty="0"/>
          </a:p>
          <a:p>
            <a:pPr>
              <a:lnSpc>
                <a:spcPct val="150000"/>
              </a:lnSpc>
              <a:buClr>
                <a:schemeClr val="tx1"/>
              </a:buClr>
            </a:pPr>
            <a:r>
              <a:rPr lang="en-US" sz="2400" dirty="0">
                <a:hlinkClick r:id="rId7">
                  <a:extLst>
                    <a:ext uri="{A12FA001-AC4F-418D-AE19-62706E023703}">
                      <ahyp:hlinkClr xmlns:ahyp="http://schemas.microsoft.com/office/drawing/2018/hyperlinkcolor" val="tx"/>
                    </a:ext>
                  </a:extLst>
                </a:hlinkClick>
              </a:rPr>
              <a:t>EXTRA™: Executive Training Program</a:t>
            </a:r>
            <a:endParaRPr lang="en-US" sz="2400" dirty="0"/>
          </a:p>
        </p:txBody>
      </p:sp>
      <p:sp>
        <p:nvSpPr>
          <p:cNvPr id="2" name="Slide Number Placeholder 1">
            <a:extLst>
              <a:ext uri="{FF2B5EF4-FFF2-40B4-BE49-F238E27FC236}">
                <a16:creationId xmlns:a16="http://schemas.microsoft.com/office/drawing/2014/main" id="{5822A853-BE02-5346-8119-DA7E20935854}"/>
              </a:ext>
            </a:extLst>
          </p:cNvPr>
          <p:cNvSpPr>
            <a:spLocks noGrp="1"/>
          </p:cNvSpPr>
          <p:nvPr>
            <p:ph type="sldNum" sz="quarter" idx="12"/>
          </p:nvPr>
        </p:nvSpPr>
        <p:spPr/>
        <p:txBody>
          <a:bodyPr/>
          <a:lstStyle/>
          <a:p>
            <a:fld id="{7D0AB2B7-A222-44FF-B180-C8F0FD623967}" type="slidenum">
              <a:rPr lang="en-CA" smtClean="0"/>
              <a:t>79</a:t>
            </a:fld>
            <a:endParaRPr lang="en-CA"/>
          </a:p>
        </p:txBody>
      </p:sp>
      <p:sp>
        <p:nvSpPr>
          <p:cNvPr id="3" name="Title 2">
            <a:extLst>
              <a:ext uri="{FF2B5EF4-FFF2-40B4-BE49-F238E27FC236}">
                <a16:creationId xmlns:a16="http://schemas.microsoft.com/office/drawing/2014/main" id="{A716936E-BEFD-F0D7-A2E7-EDB57F8B586D}"/>
              </a:ext>
            </a:extLst>
          </p:cNvPr>
          <p:cNvSpPr>
            <a:spLocks noGrp="1"/>
          </p:cNvSpPr>
          <p:nvPr>
            <p:ph type="title"/>
          </p:nvPr>
        </p:nvSpPr>
        <p:spPr>
          <a:xfrm>
            <a:off x="563880" y="-157389"/>
            <a:ext cx="10515600" cy="1325563"/>
          </a:xfrm>
        </p:spPr>
        <p:txBody>
          <a:bodyPr/>
          <a:lstStyle/>
          <a:p>
            <a:r>
              <a:rPr lang="en-US" dirty="0">
                <a:solidFill>
                  <a:srgbClr val="3E348F"/>
                </a:solidFill>
              </a:rPr>
              <a:t>Additional resources</a:t>
            </a:r>
            <a:endParaRPr lang="en-CA" dirty="0">
              <a:solidFill>
                <a:srgbClr val="3E348F"/>
              </a:solidFill>
            </a:endParaRPr>
          </a:p>
        </p:txBody>
      </p:sp>
    </p:spTree>
    <p:extLst>
      <p:ext uri="{BB962C8B-B14F-4D97-AF65-F5344CB8AC3E}">
        <p14:creationId xmlns:p14="http://schemas.microsoft.com/office/powerpoint/2010/main" val="13580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9219-2767-31A5-39FE-92828DC766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2922-575C-47B8-50F3-A363970CF22E}"/>
              </a:ext>
            </a:extLst>
          </p:cNvPr>
          <p:cNvSpPr>
            <a:spLocks noGrp="1"/>
          </p:cNvSpPr>
          <p:nvPr>
            <p:ph type="sldNum" sz="quarter" idx="12"/>
          </p:nvPr>
        </p:nvSpPr>
        <p:spPr/>
        <p:txBody>
          <a:bodyPr/>
          <a:lstStyle/>
          <a:p>
            <a:fld id="{7D0AB2B7-A222-44FF-B180-C8F0FD623967}" type="slidenum">
              <a:rPr lang="en-CA" smtClean="0"/>
              <a:t>8</a:t>
            </a:fld>
            <a:endParaRPr lang="en-CA"/>
          </a:p>
        </p:txBody>
      </p:sp>
      <p:pic>
        <p:nvPicPr>
          <p:cNvPr id="5" name="Picture 4">
            <a:extLst>
              <a:ext uri="{FF2B5EF4-FFF2-40B4-BE49-F238E27FC236}">
                <a16:creationId xmlns:a16="http://schemas.microsoft.com/office/drawing/2014/main" id="{D88303FF-9844-E23F-97CA-DAB8B50545B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430057" y="763547"/>
            <a:ext cx="5331885" cy="5021505"/>
          </a:xfrm>
          <a:prstGeom prst="rect">
            <a:avLst/>
          </a:prstGeom>
        </p:spPr>
      </p:pic>
      <p:pic>
        <p:nvPicPr>
          <p:cNvPr id="3" name="Picture 2" descr="A visual of the MMS framework. The icon for Past harm (has patient care been safe in the past?) is highlighted. ">
            <a:extLst>
              <a:ext uri="{FF2B5EF4-FFF2-40B4-BE49-F238E27FC236}">
                <a16:creationId xmlns:a16="http://schemas.microsoft.com/office/drawing/2014/main" id="{D0DBCDCD-BD85-2883-B456-AA974EC81BB4}"/>
              </a:ext>
            </a:extLst>
          </p:cNvPr>
          <p:cNvPicPr>
            <a:picLocks noChangeAspect="1"/>
          </p:cNvPicPr>
          <p:nvPr/>
        </p:nvPicPr>
        <p:blipFill>
          <a:blip r:embed="rId4"/>
          <a:srcRect/>
          <a:stretch/>
        </p:blipFill>
        <p:spPr>
          <a:xfrm>
            <a:off x="5139815" y="255229"/>
            <a:ext cx="1912369" cy="2291924"/>
          </a:xfrm>
          <a:prstGeom prst="rect">
            <a:avLst/>
          </a:prstGeom>
        </p:spPr>
      </p:pic>
      <p:sp>
        <p:nvSpPr>
          <p:cNvPr id="4" name="Title 3">
            <a:extLst>
              <a:ext uri="{FF2B5EF4-FFF2-40B4-BE49-F238E27FC236}">
                <a16:creationId xmlns:a16="http://schemas.microsoft.com/office/drawing/2014/main" id="{67EE23DA-B16E-6960-68AC-83C9B619FA78}"/>
              </a:ext>
            </a:extLst>
          </p:cNvPr>
          <p:cNvSpPr>
            <a:spLocks noGrp="1"/>
          </p:cNvSpPr>
          <p:nvPr>
            <p:ph type="title" idx="4294967295"/>
          </p:nvPr>
        </p:nvSpPr>
        <p:spPr>
          <a:xfrm>
            <a:off x="838199" y="-1510446"/>
            <a:ext cx="10515600" cy="1325563"/>
          </a:xfrm>
        </p:spPr>
        <p:txBody>
          <a:bodyPr/>
          <a:lstStyle/>
          <a:p>
            <a:r>
              <a:rPr lang="en-CA" dirty="0"/>
              <a:t>Past harm</a:t>
            </a:r>
          </a:p>
        </p:txBody>
      </p:sp>
    </p:spTree>
    <p:extLst>
      <p:ext uri="{BB962C8B-B14F-4D97-AF65-F5344CB8AC3E}">
        <p14:creationId xmlns:p14="http://schemas.microsoft.com/office/powerpoint/2010/main" val="40695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624460-8CDC-6E4A-DB3E-201EB5FF884D}"/>
              </a:ext>
            </a:extLst>
          </p:cNvPr>
          <p:cNvSpPr>
            <a:spLocks noGrp="1"/>
          </p:cNvSpPr>
          <p:nvPr>
            <p:ph type="sldNum" sz="quarter" idx="10"/>
          </p:nvPr>
        </p:nvSpPr>
        <p:spPr/>
        <p:txBody>
          <a:bodyPr/>
          <a:lstStyle/>
          <a:p>
            <a:fld id="{7D0AB2B7-A222-44FF-B180-C8F0FD623967}" type="slidenum">
              <a:rPr lang="en-CA" smtClean="0"/>
              <a:t>80</a:t>
            </a:fld>
            <a:endParaRPr lang="en-CA"/>
          </a:p>
        </p:txBody>
      </p:sp>
      <p:sp>
        <p:nvSpPr>
          <p:cNvPr id="9" name="TextBox 8">
            <a:extLst>
              <a:ext uri="{FF2B5EF4-FFF2-40B4-BE49-F238E27FC236}">
                <a16:creationId xmlns:a16="http://schemas.microsoft.com/office/drawing/2014/main" id="{6E88E4AC-819C-B192-60F8-D4D0A41E1613}"/>
              </a:ext>
            </a:extLst>
          </p:cNvPr>
          <p:cNvSpPr txBox="1"/>
          <p:nvPr/>
        </p:nvSpPr>
        <p:spPr>
          <a:xfrm>
            <a:off x="1376455" y="3954965"/>
            <a:ext cx="6575239" cy="1569660"/>
          </a:xfrm>
          <a:prstGeom prst="rect">
            <a:avLst/>
          </a:prstGeom>
          <a:noFill/>
        </p:spPr>
        <p:txBody>
          <a:bodyPr wrap="square">
            <a:spAutoFit/>
          </a:bodyPr>
          <a:lstStyle/>
          <a:p>
            <a:pPr marL="0">
              <a:buNone/>
            </a:pPr>
            <a:r>
              <a:rPr lang="en-US" sz="1200" dirty="0">
                <a:solidFill>
                  <a:schemeClr val="bg1"/>
                </a:solidFill>
                <a:effectLst/>
                <a:latin typeface="Arial" panose="020B0604020202020204" pitchFamily="34" charset="0"/>
                <a:cs typeface="Arial" panose="020B0604020202020204" pitchFamily="34" charset="0"/>
              </a:rPr>
              <a:t>Healthcare Excellence Canada (HEC) works with partners to spread innovation, build capability, and catalyze policy change so that everyone in Canada has safe and high-quality healthcare. Through collaboration with patients, caregivers and people working in healthcare, we turn proven innovations into lasting improvements in all dimensions of healthcare excellence. Launched in 2021, HEC brings together the Canadian Patient Safety Institute and Canadian Foundation for Healthcare Improvement. HEC is an independent, not-for-profit charity funded primarily by Health Canada. The views expressed herein do not necessarily represent the views of Health Canada.</a:t>
            </a:r>
          </a:p>
        </p:txBody>
      </p:sp>
      <p:sp>
        <p:nvSpPr>
          <p:cNvPr id="3" name="Content Placeholder 2">
            <a:extLst>
              <a:ext uri="{FF2B5EF4-FFF2-40B4-BE49-F238E27FC236}">
                <a16:creationId xmlns:a16="http://schemas.microsoft.com/office/drawing/2014/main" id="{AEF8A384-6C67-5CD9-2716-284F60264270}"/>
              </a:ext>
            </a:extLst>
          </p:cNvPr>
          <p:cNvSpPr>
            <a:spLocks noGrp="1"/>
          </p:cNvSpPr>
          <p:nvPr>
            <p:ph idx="4294967295"/>
          </p:nvPr>
        </p:nvSpPr>
        <p:spPr>
          <a:xfrm>
            <a:off x="1081232" y="1873750"/>
            <a:ext cx="6955863" cy="1776413"/>
          </a:xfrm>
        </p:spPr>
        <p:txBody>
          <a:bodyPr>
            <a:normAutofit fontScale="92500" lnSpcReduction="20000"/>
          </a:bodyPr>
          <a:lstStyle/>
          <a:p>
            <a:pPr marL="0" indent="0" algn="ctr">
              <a:lnSpc>
                <a:spcPct val="120000"/>
              </a:lnSpc>
              <a:buNone/>
            </a:pPr>
            <a:r>
              <a:rPr lang="en-US" sz="2400" dirty="0">
                <a:solidFill>
                  <a:schemeClr val="bg1"/>
                </a:solidFill>
                <a:effectLst/>
              </a:rPr>
              <a:t>This slide deck was prepared by Healthcare Excellence Canada for use by healthcare organizations to inspire reflection and discussion around current approaches for measuring and monitoring safety in all sectors of healthcare. </a:t>
            </a:r>
          </a:p>
        </p:txBody>
      </p:sp>
      <p:sp>
        <p:nvSpPr>
          <p:cNvPr id="2" name="Title 1">
            <a:extLst>
              <a:ext uri="{FF2B5EF4-FFF2-40B4-BE49-F238E27FC236}">
                <a16:creationId xmlns:a16="http://schemas.microsoft.com/office/drawing/2014/main" id="{75EE9DD3-DB82-450E-DD72-0FD0715EA884}"/>
              </a:ext>
            </a:extLst>
          </p:cNvPr>
          <p:cNvSpPr>
            <a:spLocks noGrp="1"/>
          </p:cNvSpPr>
          <p:nvPr>
            <p:ph type="title"/>
          </p:nvPr>
        </p:nvSpPr>
        <p:spPr>
          <a:xfrm>
            <a:off x="838200" y="816768"/>
            <a:ext cx="7607300" cy="835820"/>
          </a:xfrm>
        </p:spPr>
        <p:txBody>
          <a:bodyPr/>
          <a:lstStyle/>
          <a:p>
            <a:pPr algn="ctr"/>
            <a:r>
              <a:rPr lang="en-US" dirty="0">
                <a:solidFill>
                  <a:schemeClr val="bg1"/>
                </a:solidFill>
              </a:rPr>
              <a:t>Acknowledgment</a:t>
            </a:r>
          </a:p>
        </p:txBody>
      </p:sp>
    </p:spTree>
    <p:extLst>
      <p:ext uri="{BB962C8B-B14F-4D97-AF65-F5344CB8AC3E}">
        <p14:creationId xmlns:p14="http://schemas.microsoft.com/office/powerpoint/2010/main" val="23054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2C93AB-028B-4526-4C5E-B1D9CDE95303}"/>
              </a:ext>
            </a:extLst>
          </p:cNvPr>
          <p:cNvSpPr>
            <a:spLocks noGrp="1"/>
          </p:cNvSpPr>
          <p:nvPr>
            <p:ph type="sldNum" sz="quarter" idx="12"/>
          </p:nvPr>
        </p:nvSpPr>
        <p:spPr/>
        <p:txBody>
          <a:bodyPr/>
          <a:lstStyle/>
          <a:p>
            <a:fld id="{7D0AB2B7-A222-44FF-B180-C8F0FD623967}" type="slidenum">
              <a:rPr lang="en-CA" smtClean="0"/>
              <a:t>9</a:t>
            </a:fld>
            <a:endParaRPr lang="en-CA"/>
          </a:p>
        </p:txBody>
      </p:sp>
      <p:pic>
        <p:nvPicPr>
          <p:cNvPr id="5" name="Picture 4">
            <a:extLst>
              <a:ext uri="{FF2B5EF4-FFF2-40B4-BE49-F238E27FC236}">
                <a16:creationId xmlns:a16="http://schemas.microsoft.com/office/drawing/2014/main" id="{1B3F603E-D94C-D055-31E8-8D770C83FE6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908088" y="4523643"/>
            <a:ext cx="1943840" cy="1830686"/>
          </a:xfrm>
          <a:prstGeom prst="rect">
            <a:avLst/>
          </a:prstGeom>
        </p:spPr>
      </p:pic>
      <p:pic>
        <p:nvPicPr>
          <p:cNvPr id="6" name="Picture 5">
            <a:extLst>
              <a:ext uri="{FF2B5EF4-FFF2-40B4-BE49-F238E27FC236}">
                <a16:creationId xmlns:a16="http://schemas.microsoft.com/office/drawing/2014/main" id="{3101A667-D4B7-A66C-0661-519B4FD74EC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pic>
        <p:nvPicPr>
          <p:cNvPr id="8" name="Picture 7">
            <a:extLst>
              <a:ext uri="{FF2B5EF4-FFF2-40B4-BE49-F238E27FC236}">
                <a16:creationId xmlns:a16="http://schemas.microsoft.com/office/drawing/2014/main" id="{CC1F59D4-7875-A08C-8957-BAE050C56FAE}"/>
              </a:ext>
              <a:ext uri="{C183D7F6-B498-43B3-948B-1728B52AA6E4}">
                <adec:decorative xmlns:adec="http://schemas.microsoft.com/office/drawing/2017/decorative" val="1"/>
              </a:ext>
            </a:extLst>
          </p:cNvPr>
          <p:cNvPicPr preferRelativeResize="0">
            <a:picLocks/>
          </p:cNvPicPr>
          <p:nvPr/>
        </p:nvPicPr>
        <p:blipFill>
          <a:blip r:embed="rId5">
            <a:extLst>
              <a:ext uri="{28A0092B-C50C-407E-A947-70E740481C1C}">
                <a14:useLocalDpi xmlns:a14="http://schemas.microsoft.com/office/drawing/2010/main"/>
              </a:ext>
            </a:extLst>
          </a:blip>
          <a:srcRect/>
          <a:stretch/>
        </p:blipFill>
        <p:spPr>
          <a:xfrm>
            <a:off x="514800" y="2151356"/>
            <a:ext cx="3676354" cy="3676354"/>
          </a:xfrm>
          <a:prstGeom prst="ellipse">
            <a:avLst/>
          </a:prstGeom>
        </p:spPr>
      </p:pic>
      <p:sp>
        <p:nvSpPr>
          <p:cNvPr id="9" name="Oval 8">
            <a:extLst>
              <a:ext uri="{FF2B5EF4-FFF2-40B4-BE49-F238E27FC236}">
                <a16:creationId xmlns:a16="http://schemas.microsoft.com/office/drawing/2014/main" id="{7CCCFE54-61ED-B2FD-B3D4-AC7CC5C556E3}"/>
              </a:ext>
              <a:ext uri="{C183D7F6-B498-43B3-948B-1728B52AA6E4}">
                <adec:decorative xmlns:adec="http://schemas.microsoft.com/office/drawing/2017/decorative" val="1"/>
              </a:ext>
            </a:extLst>
          </p:cNvPr>
          <p:cNvSpPr/>
          <p:nvPr/>
        </p:nvSpPr>
        <p:spPr>
          <a:xfrm>
            <a:off x="416122" y="2052999"/>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Content Placeholder 2">
            <a:extLst>
              <a:ext uri="{FF2B5EF4-FFF2-40B4-BE49-F238E27FC236}">
                <a16:creationId xmlns:a16="http://schemas.microsoft.com/office/drawing/2014/main" id="{5AB7CDEA-530A-2414-D261-E054B2DA26D9}"/>
              </a:ext>
            </a:extLst>
          </p:cNvPr>
          <p:cNvSpPr txBox="1">
            <a:spLocks/>
          </p:cNvSpPr>
          <p:nvPr/>
        </p:nvSpPr>
        <p:spPr>
          <a:xfrm>
            <a:off x="4790232" y="2484919"/>
            <a:ext cx="5693010" cy="13711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CA" sz="2400" i="1" dirty="0"/>
              <a:t>Past Harm </a:t>
            </a:r>
            <a:r>
              <a:rPr lang="en-CA" sz="2400" dirty="0"/>
              <a:t>is the measurement of multiple types and aspects of harm to help assess whether care has been safe in the past and is becoming safer</a:t>
            </a:r>
          </a:p>
        </p:txBody>
      </p:sp>
      <p:sp>
        <p:nvSpPr>
          <p:cNvPr id="11" name="TextBox 10">
            <a:extLst>
              <a:ext uri="{FF2B5EF4-FFF2-40B4-BE49-F238E27FC236}">
                <a16:creationId xmlns:a16="http://schemas.microsoft.com/office/drawing/2014/main" id="{B4F33FBB-A864-BF1A-9C2D-AF1C5FB56BF8}"/>
              </a:ext>
            </a:extLst>
          </p:cNvPr>
          <p:cNvSpPr txBox="1"/>
          <p:nvPr/>
        </p:nvSpPr>
        <p:spPr>
          <a:xfrm>
            <a:off x="4790232" y="4016217"/>
            <a:ext cx="4297784" cy="1477328"/>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GB" altLang="en-US" i="1" dirty="0"/>
              <a:t>Past harm </a:t>
            </a:r>
            <a:r>
              <a:rPr lang="en-GB" altLang="en-US" dirty="0"/>
              <a:t>is </a:t>
            </a:r>
            <a:r>
              <a:rPr lang="en-US" altLang="en-US" baseline="0" dirty="0"/>
              <a:t>often </a:t>
            </a:r>
            <a:r>
              <a:rPr lang="en-CA" altLang="en-US" dirty="0"/>
              <a:t>referred to as </a:t>
            </a:r>
            <a:r>
              <a:rPr lang="en-CA" altLang="en-US" b="1" dirty="0"/>
              <a:t>“</a:t>
            </a:r>
            <a:r>
              <a:rPr lang="en-CA" altLang="en-US" b="1" dirty="0">
                <a:solidFill>
                  <a:schemeClr val="accent2"/>
                </a:solidFill>
              </a:rPr>
              <a:t>looking in the rear-view</a:t>
            </a:r>
            <a:r>
              <a:rPr lang="en-CA" altLang="en-US" b="1" baseline="0" dirty="0">
                <a:solidFill>
                  <a:schemeClr val="accent2"/>
                </a:solidFill>
              </a:rPr>
              <a:t> mirror</a:t>
            </a:r>
            <a:r>
              <a:rPr lang="en-CA" altLang="en-US" b="1" baseline="0" dirty="0"/>
              <a:t>”</a:t>
            </a:r>
          </a:p>
          <a:p>
            <a:pPr marL="285750" indent="-285750">
              <a:buFont typeface="Arial" panose="020B0604020202020204" pitchFamily="34" charset="0"/>
              <a:buChar char="•"/>
            </a:pPr>
            <a:endParaRPr lang="en-CA" b="1" dirty="0"/>
          </a:p>
          <a:p>
            <a:pPr marL="285750" indent="-285750">
              <a:buFont typeface="Arial" panose="020B0604020202020204" pitchFamily="34" charset="0"/>
              <a:buChar char="•"/>
            </a:pPr>
            <a:r>
              <a:rPr lang="en-CA" b="1" dirty="0"/>
              <a:t>It involves re-visiting past events so we can learn and improve</a:t>
            </a:r>
            <a:endParaRPr lang="en-CA" dirty="0"/>
          </a:p>
        </p:txBody>
      </p:sp>
      <p:sp>
        <p:nvSpPr>
          <p:cNvPr id="4" name="TextBox 3">
            <a:extLst>
              <a:ext uri="{FF2B5EF4-FFF2-40B4-BE49-F238E27FC236}">
                <a16:creationId xmlns:a16="http://schemas.microsoft.com/office/drawing/2014/main" id="{B8899594-C59A-A5C0-70C7-2F7316B5A4A7}"/>
              </a:ext>
            </a:extLst>
          </p:cNvPr>
          <p:cNvSpPr txBox="1"/>
          <p:nvPr/>
        </p:nvSpPr>
        <p:spPr>
          <a:xfrm>
            <a:off x="12862560" y="2788920"/>
            <a:ext cx="300082" cy="369332"/>
          </a:xfrm>
          <a:prstGeom prst="rect">
            <a:avLst/>
          </a:prstGeom>
          <a:noFill/>
        </p:spPr>
        <p:txBody>
          <a:bodyPr wrap="none" rtlCol="0">
            <a:spAutoFit/>
          </a:bodyPr>
          <a:lstStyle/>
          <a:p>
            <a:r>
              <a:rPr lang="en-US" dirty="0"/>
              <a:t>v</a:t>
            </a:r>
          </a:p>
        </p:txBody>
      </p:sp>
      <p:sp>
        <p:nvSpPr>
          <p:cNvPr id="12" name="Title 1">
            <a:extLst>
              <a:ext uri="{FF2B5EF4-FFF2-40B4-BE49-F238E27FC236}">
                <a16:creationId xmlns:a16="http://schemas.microsoft.com/office/drawing/2014/main" id="{BFD79A01-C0F1-BB69-A5F7-C5B886307FAF}"/>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a:ea typeface="+mj-ea"/>
                <a:cs typeface="Arial"/>
              </a:rPr>
              <a:t>Past </a:t>
            </a:r>
            <a:r>
              <a:rPr kumimoji="0" lang="en-US" sz="4400" b="1" i="0" u="none" strike="noStrike" kern="1200" cap="none" spc="0" normalizeH="0" baseline="0" noProof="0" dirty="0">
                <a:ln>
                  <a:noFill/>
                </a:ln>
                <a:solidFill>
                  <a:srgbClr val="3E348F"/>
                </a:solidFill>
                <a:effectLst/>
                <a:uLnTx/>
                <a:uFillTx/>
                <a:latin typeface="Arial"/>
                <a:ea typeface="+mj-ea"/>
                <a:cs typeface="Arial"/>
              </a:rPr>
              <a:t>harm - Has care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been safe in the past?</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892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tom Design">
  <a:themeElements>
    <a:clrScheme name="Healthcare Excellence Canada">
      <a:dk1>
        <a:sysClr val="windowText" lastClr="000000"/>
      </a:dk1>
      <a:lt1>
        <a:sysClr val="window" lastClr="FFFFFF"/>
      </a:lt1>
      <a:dk2>
        <a:srgbClr val="595959"/>
      </a:dk2>
      <a:lt2>
        <a:srgbClr val="D8D8D8"/>
      </a:lt2>
      <a:accent1>
        <a:srgbClr val="3F358F"/>
      </a:accent1>
      <a:accent2>
        <a:srgbClr val="02A8A5"/>
      </a:accent2>
      <a:accent3>
        <a:srgbClr val="FCE100"/>
      </a:accent3>
      <a:accent4>
        <a:srgbClr val="F99F20"/>
      </a:accent4>
      <a:accent5>
        <a:srgbClr val="E82064"/>
      </a:accent5>
      <a:accent6>
        <a:srgbClr val="000000"/>
      </a:accent6>
      <a:hlink>
        <a:srgbClr val="0070C0"/>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E66460-8937-4D10-9287-4E2D2CBB9F24}" vid="{AA7C2713-A9F4-4FE4-B986-1C3CA4529E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8A802773E39A4D9D29F71436AD8517" ma:contentTypeVersion="19" ma:contentTypeDescription="Create a new document." ma:contentTypeScope="" ma:versionID="fff711dfe1e92e0823125270e0ab77ac">
  <xsd:schema xmlns:xsd="http://www.w3.org/2001/XMLSchema" xmlns:xs="http://www.w3.org/2001/XMLSchema" xmlns:p="http://schemas.microsoft.com/office/2006/metadata/properties" xmlns:ns2="4505687d-2504-4ba9-b224-b5298c376717" xmlns:ns3="1c2d5024-d063-49bc-9df2-e9dd7583ded3" targetNamespace="http://schemas.microsoft.com/office/2006/metadata/properties" ma:root="true" ma:fieldsID="370e82ca6d6b7b70ce26c05e6c8730c7" ns2:_="" ns3:_="">
    <xsd:import namespace="4505687d-2504-4ba9-b224-b5298c376717"/>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FileCategor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5687d-2504-4ba9-b224-b5298c376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FileCategory" ma:index="21" nillable="true" ma:displayName="File Category" ma:format="Dropdown" ma:internalName="FileCategory">
      <xsd:complexType>
        <xsd:complexContent>
          <xsd:extension base="dms:MultiChoice">
            <xsd:sequence>
              <xsd:element name="Value" maxOccurs="unbounded" minOccurs="0" nillable="true">
                <xsd:simpleType>
                  <xsd:restriction base="dms:Choice">
                    <xsd:enumeration value="Notes"/>
                    <xsd:enumeration value="Decisions"/>
                    <xsd:enumeration value="Planning"/>
                    <xsd:enumeration value="Working Files"/>
                  </xsd:restriction>
                </xsd:simple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505687d-2504-4ba9-b224-b5298c376717">
      <Terms xmlns="http://schemas.microsoft.com/office/infopath/2007/PartnerControls"/>
    </lcf76f155ced4ddcb4097134ff3c332f>
    <TaxCatchAll xmlns="1c2d5024-d063-49bc-9df2-e9dd7583ded3" xsi:nil="true"/>
    <FileCategory xmlns="4505687d-2504-4ba9-b224-b5298c3767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E6262F-A2B9-4915-8431-04E7540170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5687d-2504-4ba9-b224-b5298c376717"/>
    <ds:schemaRef ds:uri="1c2d5024-d063-49bc-9df2-e9dd7583d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6D0B95-703A-4685-840E-50E9BF8BD5E4}">
  <ds:schemaRefs>
    <ds:schemaRef ds:uri="http://www.w3.org/XML/1998/namespace"/>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1c2d5024-d063-49bc-9df2-e9dd7583ded3"/>
    <ds:schemaRef ds:uri="4505687d-2504-4ba9-b224-b5298c376717"/>
    <ds:schemaRef ds:uri="http://schemas.microsoft.com/office/2006/metadata/properties"/>
  </ds:schemaRefs>
</ds:datastoreItem>
</file>

<file path=customXml/itemProps3.xml><?xml version="1.0" encoding="utf-8"?>
<ds:datastoreItem xmlns:ds="http://schemas.openxmlformats.org/officeDocument/2006/customXml" ds:itemID="{C6FD7275-6217-4DE9-AA7A-6B3C4EB93F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14713</TotalTime>
  <Words>9684</Words>
  <Application>Microsoft Office PowerPoint</Application>
  <PresentationFormat>Grand écran</PresentationFormat>
  <Paragraphs>845</Paragraphs>
  <Slides>80</Slides>
  <Notes>72</Notes>
  <HiddenSlides>0</HiddenSlides>
  <MMClips>0</MMClips>
  <ScaleCrop>false</ScaleCrop>
  <HeadingPairs>
    <vt:vector size="4" baseType="variant">
      <vt:variant>
        <vt:lpstr>Thème</vt:lpstr>
      </vt:variant>
      <vt:variant>
        <vt:i4>1</vt:i4>
      </vt:variant>
      <vt:variant>
        <vt:lpstr>Titres des diapositives</vt:lpstr>
      </vt:variant>
      <vt:variant>
        <vt:i4>80</vt:i4>
      </vt:variant>
    </vt:vector>
  </HeadingPairs>
  <TitlesOfParts>
    <vt:vector size="81" baseType="lpstr">
      <vt:lpstr>Custom Design</vt:lpstr>
      <vt:lpstr>Rethinking Patient Safety: Navigating the measurement  and monitoring safety clouds. A leaders’ self-reflection and discussion activity. </vt:lpstr>
      <vt:lpstr>Outline</vt:lpstr>
      <vt:lpstr>Outline</vt:lpstr>
      <vt:lpstr>Outline</vt:lpstr>
      <vt:lpstr>Measurement and Monitoring  of Safety Framework</vt:lpstr>
      <vt:lpstr>Rethinking Patient Safety (healthcareexcellence.ca) </vt:lpstr>
      <vt:lpstr>Measurement and  Monitoring Safety  Clouds &amp; Safety Themes  </vt:lpstr>
      <vt:lpstr>Past harm</vt:lpstr>
      <vt:lpstr>Past harm - Has care  been safe in the past?</vt:lpstr>
      <vt:lpstr>Let’s broaden our understanding of harm, together</vt:lpstr>
      <vt:lpstr>Digital infographic</vt:lpstr>
      <vt:lpstr>How do we currently answer the question “Has care been safe in the past?” </vt:lpstr>
      <vt:lpstr>Past harm</vt:lpstr>
      <vt:lpstr>Safety Cloud Theme 1:  Measuring and monitoring past  healthcare harm and health inequities</vt:lpstr>
      <vt:lpstr>Safety Cloud Theme 1:  Measuring and monitoring past  healthcare harm and health inequities</vt:lpstr>
      <vt:lpstr>Safety Cloud Theme 1:  Measuring and monitoring past  healthcare harm and health inequities</vt:lpstr>
      <vt:lpstr>Safety Cloud Theme 2:  ‘System-focused’ versus  ‘person-focused’ recommendations</vt:lpstr>
      <vt:lpstr>Safety Cloud Theme 2:  ‘System-focused’ versus  ‘person-focused’ recommendations</vt:lpstr>
      <vt:lpstr>Strong, moderate and weak recommendations summary table</vt:lpstr>
      <vt:lpstr>Healthcare Organization A's breakdown of strong, moderately strong,  and weak recommendations from incident investigation reports </vt:lpstr>
      <vt:lpstr>Safety Cloud Theme 2:  ‘System-focused’ versus  ‘person-focused’ recommendations</vt:lpstr>
      <vt:lpstr>Take away task</vt:lpstr>
      <vt:lpstr>How can we better answer  the question “Has care been  safe in the past?” </vt:lpstr>
      <vt:lpstr>Reliability</vt:lpstr>
      <vt:lpstr>Reliability- Are our clinical  systems and processes reliable?</vt:lpstr>
      <vt:lpstr>How do we currently answer  the question “Are our clinical systems and processes reliable?” </vt:lpstr>
      <vt:lpstr>Reliability</vt:lpstr>
      <vt:lpstr>Safety Cloud Theme 3:  The normalization of unreliable  clinical systems and processes</vt:lpstr>
      <vt:lpstr>Safety Cloud Theme 3:  The normalization of unreliable  clinical systems and processes</vt:lpstr>
      <vt:lpstr>Safety Cloud Theme 3:  The normalization of unreliable  clinical systems and processes</vt:lpstr>
      <vt:lpstr>Safety Cloud Theme 4:  Understanding the limitations clinical system &amp; process audits</vt:lpstr>
      <vt:lpstr>Safety Cloud Theme 4:  Understanding the limitations clinical system &amp; process audits</vt:lpstr>
      <vt:lpstr>Safety Cloud Theme 4:  Understanding the limitations clinical system &amp; process audits</vt:lpstr>
      <vt:lpstr>How can we better answer the question  “Are our clinical systems and processes reliable?” </vt:lpstr>
      <vt:lpstr>Sensitivity to operations</vt:lpstr>
      <vt:lpstr>Sensitivity to operations: Is care safe today? </vt:lpstr>
      <vt:lpstr>Is care safe today?</vt:lpstr>
      <vt:lpstr>How do we build  Sensitivity to operations?</vt:lpstr>
      <vt:lpstr>How do we currently answer  the question “Is care safe today?” </vt:lpstr>
      <vt:lpstr>Sensitivity  to operations</vt:lpstr>
      <vt:lpstr>Safety Cloud Theme 5:  Capacity to tune into ‘work as done’</vt:lpstr>
      <vt:lpstr>Safety Cloud Theme 5:  Capacity to tune into ‘work as done’</vt:lpstr>
      <vt:lpstr>Safety Cloud Theme 5:  Capacity to tune into ‘work as done’</vt:lpstr>
      <vt:lpstr>Safety Cloud Theme 6:  Creating psychological safety</vt:lpstr>
      <vt:lpstr>Safety Cloud Theme 6:  Creating psychological safety</vt:lpstr>
      <vt:lpstr>Safety Cloud Theme 6:  Creating psychological safety</vt:lpstr>
      <vt:lpstr>How can we better answer  the question “Is care safe today?”</vt:lpstr>
      <vt:lpstr>How to host a safety huddle using safety  board and tickets </vt:lpstr>
      <vt:lpstr>How to  conduct an observation activity</vt:lpstr>
      <vt:lpstr>Resources to support safety conversations</vt:lpstr>
      <vt:lpstr>Host a conversation  on rethinking patient safety   </vt:lpstr>
      <vt:lpstr>Questions you can ask colleagues</vt:lpstr>
      <vt:lpstr>Questions you can ask patients/ residents/clients and care partners</vt:lpstr>
      <vt:lpstr>Questions you can ask patients/ residents/clients and care partners</vt:lpstr>
      <vt:lpstr>Anticipation &amp; preparedness</vt:lpstr>
      <vt:lpstr>Anticipation &amp; preparedness -  Will care be safe in the future? </vt:lpstr>
      <vt:lpstr>Value of anticipation &amp; preparedness</vt:lpstr>
      <vt:lpstr>How do we currently answer  the question “Will care be safe  in the future?” </vt:lpstr>
      <vt:lpstr>Anticipation &amp; preparedness</vt:lpstr>
      <vt:lpstr>Safety Cloud Theme 7:  Looking at other data  sets differently </vt:lpstr>
      <vt:lpstr>Safety Cloud Theme 7:  Looking at other data  sets differently </vt:lpstr>
      <vt:lpstr>Safety Cloud Theme 7:  Looking at other data  sets differently </vt:lpstr>
      <vt:lpstr>Safety Cloud Theme 8:  Horizon scanning to proactively  identify emerging and future safety</vt:lpstr>
      <vt:lpstr>Safety Cloud Theme 8:  Horizon scanning to proactively  identify emerging and future safety</vt:lpstr>
      <vt:lpstr>Safety Cloud Theme 8:  Horizon scanning to proactively  identify emerging and future safety</vt:lpstr>
      <vt:lpstr>How can we better answer the question “Will care be safe in the future?”</vt:lpstr>
      <vt:lpstr>Integration &amp; learning</vt:lpstr>
      <vt:lpstr>Integration &amp; learning:  Are we responding and improving?</vt:lpstr>
      <vt:lpstr>Expanded and shared understanding of “what is safety”</vt:lpstr>
      <vt:lpstr>How do we currently  answer the question “Are we responding and improving?” </vt:lpstr>
      <vt:lpstr>Integration  &amp; learning</vt:lpstr>
      <vt:lpstr>Safety Cloud Theme 9:  Knowing learning happens</vt:lpstr>
      <vt:lpstr>Safety Cloud Theme 9:  Knowing learning happens</vt:lpstr>
      <vt:lpstr>Safety Cloud Theme 9:  Knowing learning happens</vt:lpstr>
      <vt:lpstr>Safety Cloud Theme 10:  Preventing integration fog</vt:lpstr>
      <vt:lpstr>Safety Cloud Theme 10:  Preventing integration fog</vt:lpstr>
      <vt:lpstr>Safety Cloud Theme 10:  Preventing integration fog</vt:lpstr>
      <vt:lpstr>How can we better answer the question “Are we responding and improving?” </vt:lpstr>
      <vt:lpstr>Additional resources</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Pam Medjesi</dc:creator>
  <cp:keywords/>
  <dc:description/>
  <cp:lastModifiedBy>Chris Ryan</cp:lastModifiedBy>
  <cp:revision>296</cp:revision>
  <dcterms:created xsi:type="dcterms:W3CDTF">2021-03-03T15:33:04Z</dcterms:created>
  <dcterms:modified xsi:type="dcterms:W3CDTF">2024-11-25T16:59:56Z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0x010100568A802773E39A4D9D29F71436AD8517</vt:lpwstr>
  </property>
  <property fmtid="{D5CDD505-2E9C-101B-9397-08002B2CF9AE}" pid="3" name="GUID">
    <vt:lpwstr>3c304898-ed12-4deb-98f4-d08c603d3009</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